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1" r:id="rId2"/>
  </p:sldMasterIdLst>
  <p:notesMasterIdLst>
    <p:notesMasterId r:id="rId16"/>
  </p:notesMasterIdLst>
  <p:handoutMasterIdLst>
    <p:handoutMasterId r:id="rId17"/>
  </p:handoutMasterIdLst>
  <p:sldIdLst>
    <p:sldId id="256" r:id="rId3"/>
    <p:sldId id="349" r:id="rId4"/>
    <p:sldId id="355" r:id="rId5"/>
    <p:sldId id="318" r:id="rId6"/>
    <p:sldId id="343" r:id="rId7"/>
    <p:sldId id="316" r:id="rId8"/>
    <p:sldId id="352" r:id="rId9"/>
    <p:sldId id="332" r:id="rId10"/>
    <p:sldId id="350" r:id="rId11"/>
    <p:sldId id="351" r:id="rId12"/>
    <p:sldId id="353" r:id="rId13"/>
    <p:sldId id="354" r:id="rId14"/>
    <p:sldId id="257" r:id="rId15"/>
  </p:sldIdLst>
  <p:sldSz cx="9144000" cy="6858000" type="screen4x3"/>
  <p:notesSz cx="6797675" cy="9928225"/>
  <p:defaultTextStyle>
    <a:defPPr>
      <a:defRPr lang="en-US"/>
    </a:defPPr>
    <a:lvl1pPr algn="l" rtl="0" eaLnBrk="0" fontAlgn="base" hangingPunct="0">
      <a:spcBef>
        <a:spcPct val="0"/>
      </a:spcBef>
      <a:spcAft>
        <a:spcPct val="0"/>
      </a:spcAft>
      <a:defRPr kern="1200">
        <a:solidFill>
          <a:schemeClr val="tx1"/>
        </a:solidFill>
        <a:latin typeface="Arial" charset="0"/>
        <a:ea typeface="Arial" charset="0"/>
        <a:cs typeface="Arial" charset="0"/>
      </a:defRPr>
    </a:lvl1pPr>
    <a:lvl2pPr marL="457200" algn="l" rtl="0" eaLnBrk="0" fontAlgn="base" hangingPunct="0">
      <a:spcBef>
        <a:spcPct val="0"/>
      </a:spcBef>
      <a:spcAft>
        <a:spcPct val="0"/>
      </a:spcAft>
      <a:defRPr kern="1200">
        <a:solidFill>
          <a:schemeClr val="tx1"/>
        </a:solidFill>
        <a:latin typeface="Arial" charset="0"/>
        <a:ea typeface="Arial" charset="0"/>
        <a:cs typeface="Arial" charset="0"/>
      </a:defRPr>
    </a:lvl2pPr>
    <a:lvl3pPr marL="914400" algn="l" rtl="0" eaLnBrk="0" fontAlgn="base" hangingPunct="0">
      <a:spcBef>
        <a:spcPct val="0"/>
      </a:spcBef>
      <a:spcAft>
        <a:spcPct val="0"/>
      </a:spcAft>
      <a:defRPr kern="1200">
        <a:solidFill>
          <a:schemeClr val="tx1"/>
        </a:solidFill>
        <a:latin typeface="Arial" charset="0"/>
        <a:ea typeface="Arial" charset="0"/>
        <a:cs typeface="Arial" charset="0"/>
      </a:defRPr>
    </a:lvl3pPr>
    <a:lvl4pPr marL="1371600" algn="l" rtl="0" eaLnBrk="0" fontAlgn="base" hangingPunct="0">
      <a:spcBef>
        <a:spcPct val="0"/>
      </a:spcBef>
      <a:spcAft>
        <a:spcPct val="0"/>
      </a:spcAft>
      <a:defRPr kern="1200">
        <a:solidFill>
          <a:schemeClr val="tx1"/>
        </a:solidFill>
        <a:latin typeface="Arial" charset="0"/>
        <a:ea typeface="Arial" charset="0"/>
        <a:cs typeface="Arial" charset="0"/>
      </a:defRPr>
    </a:lvl4pPr>
    <a:lvl5pPr marL="1828800" algn="l" rtl="0" eaLnBrk="0" fontAlgn="base" hangingPunct="0">
      <a:spcBef>
        <a:spcPct val="0"/>
      </a:spcBef>
      <a:spcAft>
        <a:spcPct val="0"/>
      </a:spcAft>
      <a:defRPr kern="1200">
        <a:solidFill>
          <a:schemeClr val="tx1"/>
        </a:solidFill>
        <a:latin typeface="Arial" charset="0"/>
        <a:ea typeface="Arial" charset="0"/>
        <a:cs typeface="Arial" charset="0"/>
      </a:defRPr>
    </a:lvl5pPr>
    <a:lvl6pPr marL="2286000" algn="l" defTabSz="914400" rtl="0" eaLnBrk="1" latinLnBrk="0" hangingPunct="1">
      <a:defRPr kern="1200">
        <a:solidFill>
          <a:schemeClr val="tx1"/>
        </a:solidFill>
        <a:latin typeface="Arial" charset="0"/>
        <a:ea typeface="Arial" charset="0"/>
        <a:cs typeface="Arial" charset="0"/>
      </a:defRPr>
    </a:lvl6pPr>
    <a:lvl7pPr marL="2743200" algn="l" defTabSz="914400" rtl="0" eaLnBrk="1" latinLnBrk="0" hangingPunct="1">
      <a:defRPr kern="1200">
        <a:solidFill>
          <a:schemeClr val="tx1"/>
        </a:solidFill>
        <a:latin typeface="Arial" charset="0"/>
        <a:ea typeface="Arial" charset="0"/>
        <a:cs typeface="Arial" charset="0"/>
      </a:defRPr>
    </a:lvl7pPr>
    <a:lvl8pPr marL="3200400" algn="l" defTabSz="914400" rtl="0" eaLnBrk="1" latinLnBrk="0" hangingPunct="1">
      <a:defRPr kern="1200">
        <a:solidFill>
          <a:schemeClr val="tx1"/>
        </a:solidFill>
        <a:latin typeface="Arial" charset="0"/>
        <a:ea typeface="Arial" charset="0"/>
        <a:cs typeface="Arial" charset="0"/>
      </a:defRPr>
    </a:lvl8pPr>
    <a:lvl9pPr marL="3657600" algn="l" defTabSz="914400" rtl="0" eaLnBrk="1" latinLnBrk="0" hangingPunct="1">
      <a:defRPr kern="1200">
        <a:solidFill>
          <a:schemeClr val="tx1"/>
        </a:solidFill>
        <a:latin typeface="Arial" charset="0"/>
        <a:ea typeface="Arial" charset="0"/>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0"/>
      </p:ext>
    </p:extLst>
  </p:showPr>
  <p:clrMru>
    <a:srgbClr val="156734"/>
    <a:srgbClr val="156635"/>
    <a:srgbClr val="156834"/>
    <a:srgbClr val="9933FF"/>
    <a:srgbClr val="EC821C"/>
    <a:srgbClr val="762123"/>
    <a:srgbClr val="1C1C1C"/>
    <a:srgbClr val="29292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26" autoAdjust="0"/>
    <p:restoredTop sz="94444" autoAdjust="0"/>
  </p:normalViewPr>
  <p:slideViewPr>
    <p:cSldViewPr>
      <p:cViewPr varScale="1">
        <p:scale>
          <a:sx n="109" d="100"/>
          <a:sy n="109" d="100"/>
        </p:scale>
        <p:origin x="376" y="17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cs typeface="+mn-cs"/>
              </a:defRPr>
            </a:lvl1pPr>
          </a:lstStyle>
          <a:p>
            <a:pPr>
              <a:defRPr/>
            </a:pPr>
            <a:fld id="{C438D5A5-0B3A-D74E-B8E7-1B0DDAB00F70}" type="datetimeFigureOut">
              <a:rPr lang="en-US"/>
              <a:pPr>
                <a:defRPr/>
              </a:pPr>
              <a:t>11/7/17</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ea typeface="+mn-ea"/>
                <a:cs typeface="Arial" panose="020B0604020202020204" pitchFamily="34" charset="0"/>
              </a:defRPr>
            </a:lvl1pPr>
          </a:lstStyle>
          <a:p>
            <a:pPr>
              <a:defRPr/>
            </a:pPr>
            <a:fld id="{3DAD5708-4CCC-494E-801B-B14D0AE6F75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cs typeface="+mn-cs"/>
              </a:defRPr>
            </a:lvl1pPr>
          </a:lstStyle>
          <a:p>
            <a:pPr>
              <a:defRPr/>
            </a:pPr>
            <a:fld id="{3D74A517-FC7A-784F-91EF-22824A982058}" type="datetimeFigureOut">
              <a:rPr lang="en-US"/>
              <a:pPr>
                <a:defRPr/>
              </a:pPr>
              <a:t>11/7/17</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450" y="4716463"/>
            <a:ext cx="5438775" cy="4467225"/>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ea typeface="+mn-ea"/>
                <a:cs typeface="Arial" panose="020B0604020202020204" pitchFamily="34" charset="0"/>
              </a:defRPr>
            </a:lvl1pPr>
          </a:lstStyle>
          <a:p>
            <a:pPr>
              <a:defRPr/>
            </a:pPr>
            <a:fld id="{057647F9-8E0E-D348-B025-738851A8A771}"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Arial"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fld id="{69E63F10-01F7-744E-A773-89C8A7536818}" type="slidenum">
              <a:rPr lang="en-US" altLang="en-US">
                <a:latin typeface="Calibri" charset="0"/>
              </a:rPr>
              <a:pPr/>
              <a:t>1</a:t>
            </a:fld>
            <a:endParaRPr lang="en-US" altLang="en-US">
              <a:latin typeface="Calibri"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tLang="en-US"/>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Arial"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fld id="{2EFB2B24-24E0-7749-ABC2-515FF1948CF1}" type="slidenum">
              <a:rPr lang="en-US" altLang="en-US">
                <a:latin typeface="Calibri" charset="0"/>
              </a:rPr>
              <a:pPr/>
              <a:t>2</a:t>
            </a:fld>
            <a:endParaRPr lang="en-US" altLang="en-US">
              <a:latin typeface="Calibri"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tLang="en-US"/>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Arial"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fld id="{E5F03EFC-3520-7F45-8EEA-82D948712B77}" type="slidenum">
              <a:rPr lang="en-US" altLang="en-US">
                <a:latin typeface="Calibri" charset="0"/>
              </a:rPr>
              <a:pPr/>
              <a:t>4</a:t>
            </a:fld>
            <a:endParaRPr lang="en-US" altLang="en-US">
              <a:latin typeface="Calibri"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tLang="en-US"/>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Arial"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fld id="{EDE77FD7-AF45-E842-A842-8DBEAD9DB71F}" type="slidenum">
              <a:rPr lang="en-US" altLang="en-US">
                <a:latin typeface="Calibri" charset="0"/>
              </a:rPr>
              <a:pPr/>
              <a:t>5</a:t>
            </a:fld>
            <a:endParaRPr lang="en-US" altLang="en-US">
              <a:latin typeface="Calibri"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tLang="en-US"/>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Arial"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fld id="{6D4DA27D-5081-1149-B58E-C3FC8014F205}" type="slidenum">
              <a:rPr lang="en-US" altLang="en-US">
                <a:latin typeface="Calibri" charset="0"/>
              </a:rPr>
              <a:pPr/>
              <a:t>6</a:t>
            </a:fld>
            <a:endParaRPr lang="en-US" altLang="en-US">
              <a:latin typeface="Calibri"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tLang="en-US"/>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Arial"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fld id="{B266C378-2A3B-BD44-A434-C7FA6636D711}" type="slidenum">
              <a:rPr lang="en-US" altLang="en-US">
                <a:latin typeface="Calibri" charset="0"/>
              </a:rPr>
              <a:pPr/>
              <a:t>8</a:t>
            </a:fld>
            <a:endParaRPr lang="en-US" altLang="en-US">
              <a:latin typeface="Calibri"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tLang="en-US"/>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Arial"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fld id="{DAE46795-88FE-7F46-9BC5-1C41A56B245E}" type="slidenum">
              <a:rPr lang="en-US" altLang="en-US">
                <a:latin typeface="Calibri" charset="0"/>
              </a:rPr>
              <a:pPr/>
              <a:t>9</a:t>
            </a:fld>
            <a:endParaRPr lang="en-US" altLang="en-US">
              <a:latin typeface="Calibri"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GB" altLang="en-US"/>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Arial"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fld id="{529025AE-A285-1C44-995C-C55491CE4B9D}" type="slidenum">
              <a:rPr lang="en-US" altLang="en-US">
                <a:latin typeface="Calibri" charset="0"/>
              </a:rPr>
              <a:pPr/>
              <a:t>10</a:t>
            </a:fld>
            <a:endParaRPr lang="en-US" altLang="en-US">
              <a:latin typeface="Calibri"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tLang="en-US"/>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Arial"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fld id="{11F38620-B873-1445-BE30-EE8F3999416B}" type="slidenum">
              <a:rPr lang="en-US" altLang="en-US">
                <a:latin typeface="Calibri" charset="0"/>
              </a:rPr>
              <a:pPr/>
              <a:t>13</a:t>
            </a:fld>
            <a:endParaRPr lang="en-US" altLang="en-US">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4" name="Group 4"/>
          <p:cNvGrpSpPr>
            <a:grpSpLocks/>
          </p:cNvGrpSpPr>
          <p:nvPr userDrawn="1"/>
        </p:nvGrpSpPr>
        <p:grpSpPr bwMode="auto">
          <a:xfrm>
            <a:off x="2327275" y="5988050"/>
            <a:ext cx="3943350" cy="606425"/>
            <a:chOff x="2762252" y="6096000"/>
            <a:chExt cx="3943348" cy="605913"/>
          </a:xfrm>
        </p:grpSpPr>
        <p:pic>
          <p:nvPicPr>
            <p:cNvPr id="5" name="Picture 3"/>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597440" y="6229915"/>
              <a:ext cx="1108160" cy="338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3657600" y="6276539"/>
              <a:ext cx="1561392" cy="244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5"/>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2762252" y="6096000"/>
              <a:ext cx="511263" cy="60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Text Placeholder 9"/>
          <p:cNvSpPr>
            <a:spLocks noGrp="1"/>
          </p:cNvSpPr>
          <p:nvPr>
            <p:ph type="body" sz="quarter" idx="11"/>
          </p:nvPr>
        </p:nvSpPr>
        <p:spPr>
          <a:xfrm>
            <a:off x="1371600" y="1752600"/>
            <a:ext cx="6629400" cy="1143000"/>
          </a:xfrm>
          <a:prstGeom prst="rect">
            <a:avLst/>
          </a:prstGeom>
        </p:spPr>
        <p:txBody>
          <a:bodyPr/>
          <a:lstStyle>
            <a:lvl1pPr marL="114300" indent="0" algn="ctr">
              <a:buNone/>
              <a:defRPr sz="4800"/>
            </a:lvl1pPr>
          </a:lstStyle>
          <a:p>
            <a:pPr lvl="0"/>
            <a:r>
              <a:rPr lang="en-US" smtClean="0"/>
              <a:t>Click to edit Master text styles</a:t>
            </a:r>
          </a:p>
        </p:txBody>
      </p:sp>
      <p:sp>
        <p:nvSpPr>
          <p:cNvPr id="12" name="Text Placeholder 11"/>
          <p:cNvSpPr>
            <a:spLocks noGrp="1"/>
          </p:cNvSpPr>
          <p:nvPr>
            <p:ph type="body" sz="quarter" idx="12"/>
          </p:nvPr>
        </p:nvSpPr>
        <p:spPr>
          <a:xfrm>
            <a:off x="2130425" y="3581400"/>
            <a:ext cx="4575175" cy="1219200"/>
          </a:xfrm>
          <a:prstGeom prst="rect">
            <a:avLst/>
          </a:prstGeom>
        </p:spPr>
        <p:txBody>
          <a:bodyPr/>
          <a:lstStyle>
            <a:lvl1pPr marL="114300" indent="0" algn="ctr">
              <a:buNone/>
              <a:defRPr/>
            </a:lvl1pPr>
            <a:lvl2pPr marL="411480" indent="0">
              <a:buNone/>
              <a:defRPr/>
            </a:lvl2pPr>
            <a:lvl3pPr marL="777240" indent="0">
              <a:buNone/>
              <a:defRPr/>
            </a:lvl3pPr>
            <a:lvl4pPr marL="1051560" indent="0">
              <a:buNone/>
              <a:defRPr/>
            </a:lvl4pPr>
          </a:lstStyle>
          <a:p>
            <a:pPr lvl="0"/>
            <a:r>
              <a:rPr lang="en-US" smtClean="0"/>
              <a:t>Click to edit Master text styles</a:t>
            </a:r>
          </a:p>
        </p:txBody>
      </p:sp>
    </p:spTree>
    <p:extLst>
      <p:ext uri="{BB962C8B-B14F-4D97-AF65-F5344CB8AC3E}">
        <p14:creationId xmlns:p14="http://schemas.microsoft.com/office/powerpoint/2010/main" val="1428898710"/>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p:nvPr>
        </p:nvSpPr>
        <p:spPr>
          <a:xfrm>
            <a:off x="457200" y="2514600"/>
            <a:ext cx="7772400" cy="4038600"/>
          </a:xfrm>
          <a:prstGeom prst="rect">
            <a:avLst/>
          </a:prstGeom>
        </p:spPr>
        <p:txBody>
          <a:bodyPr/>
          <a:lstStyle>
            <a:lvl1pPr>
              <a:buClr>
                <a:srgbClr val="712123"/>
              </a:buClr>
              <a:defRPr sz="2800"/>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ext Placeholder 9"/>
          <p:cNvSpPr>
            <a:spLocks noGrp="1"/>
          </p:cNvSpPr>
          <p:nvPr>
            <p:ph type="body" sz="quarter" idx="11"/>
          </p:nvPr>
        </p:nvSpPr>
        <p:spPr>
          <a:xfrm>
            <a:off x="457200" y="1295400"/>
            <a:ext cx="7620000" cy="1143000"/>
          </a:xfrm>
          <a:prstGeom prst="rect">
            <a:avLst/>
          </a:prstGeom>
        </p:spPr>
        <p:txBody>
          <a:bodyPr/>
          <a:lstStyle>
            <a:lvl1pPr marL="114300" indent="0" algn="l">
              <a:buNone/>
              <a:defRPr sz="4800"/>
            </a:lvl1pPr>
          </a:lstStyle>
          <a:p>
            <a:pPr lvl="0"/>
            <a:r>
              <a:rPr lang="en-US" smtClean="0"/>
              <a:t>Click to edit Master text styles</a:t>
            </a:r>
          </a:p>
        </p:txBody>
      </p:sp>
    </p:spTree>
    <p:extLst>
      <p:ext uri="{BB962C8B-B14F-4D97-AF65-F5344CB8AC3E}">
        <p14:creationId xmlns:p14="http://schemas.microsoft.com/office/powerpoint/2010/main" val="14550445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7620000" cy="1143000"/>
          </a:xfrm>
          <a:prstGeom prst="rect">
            <a:avLst/>
          </a:prstGeom>
        </p:spPr>
        <p:txBody>
          <a:bodyPr/>
          <a:lstStyle>
            <a:lvl1pPr>
              <a:defRPr baseline="0"/>
            </a:lvl1pPr>
          </a:lstStyle>
          <a:p>
            <a:r>
              <a:rPr lang="en-US" smtClean="0"/>
              <a:t>Click to edit Master title style</a:t>
            </a:r>
            <a:endParaRPr lang="en-US" dirty="0"/>
          </a:p>
        </p:txBody>
      </p:sp>
      <p:sp>
        <p:nvSpPr>
          <p:cNvPr id="12" name="Picture Placeholder 11"/>
          <p:cNvSpPr>
            <a:spLocks noGrp="1"/>
          </p:cNvSpPr>
          <p:nvPr>
            <p:ph type="pic" sz="quarter" idx="10"/>
          </p:nvPr>
        </p:nvSpPr>
        <p:spPr>
          <a:xfrm>
            <a:off x="4876801" y="1371600"/>
            <a:ext cx="4267200" cy="5486400"/>
          </a:xfrm>
          <a:prstGeom prst="rect">
            <a:avLst/>
          </a:prstGeom>
          <a:blipFill dpi="0" rotWithShape="1">
            <a:blip r:embed="rId2" cstate="email">
              <a:extLst>
                <a:ext uri="{28A0092B-C50C-407E-A947-70E740481C1C}">
                  <a14:useLocalDpi xmlns:a14="http://schemas.microsoft.com/office/drawing/2010/main"/>
                </a:ext>
              </a:extLst>
            </a:blip>
            <a:srcRect/>
            <a:stretch>
              <a:fillRect/>
            </a:stretch>
          </a:blipFill>
        </p:spPr>
        <p:txBody>
          <a:bodyPr/>
          <a:lstStyle/>
          <a:p>
            <a:pPr lvl="0"/>
            <a:r>
              <a:rPr lang="en-US" noProof="0" smtClean="0"/>
              <a:t>Click icon to add picture</a:t>
            </a:r>
            <a:endParaRPr lang="en-US" noProof="0"/>
          </a:p>
        </p:txBody>
      </p:sp>
    </p:spTree>
    <p:extLst>
      <p:ext uri="{BB962C8B-B14F-4D97-AF65-F5344CB8AC3E}">
        <p14:creationId xmlns:p14="http://schemas.microsoft.com/office/powerpoint/2010/main" val="1537950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7620000" cy="1143000"/>
          </a:xfrm>
          <a:prstGeom prst="rect">
            <a:avLst/>
          </a:prstGeom>
        </p:spPr>
        <p:txBody>
          <a:bodyPr/>
          <a:lstStyle>
            <a:lvl1pPr>
              <a:defRPr/>
            </a:lvl1pPr>
          </a:lstStyle>
          <a:p>
            <a:r>
              <a:rPr lang="en-US" smtClean="0"/>
              <a:t>Click to edit Master title style</a:t>
            </a:r>
            <a:endParaRPr lang="en-US" dirty="0"/>
          </a:p>
        </p:txBody>
      </p:sp>
      <p:sp>
        <p:nvSpPr>
          <p:cNvPr id="5" name="Chart Placeholder 4"/>
          <p:cNvSpPr>
            <a:spLocks noGrp="1"/>
          </p:cNvSpPr>
          <p:nvPr>
            <p:ph type="chart" sz="quarter" idx="11"/>
          </p:nvPr>
        </p:nvSpPr>
        <p:spPr>
          <a:xfrm>
            <a:off x="457200" y="2438400"/>
            <a:ext cx="7543800" cy="38862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marL="114300" indent="0">
              <a:buNone/>
              <a:defRPr/>
            </a:lvl1pPr>
          </a:lstStyle>
          <a:p>
            <a:pPr lvl="0"/>
            <a:r>
              <a:rPr lang="en-US" noProof="0" smtClean="0"/>
              <a:t>Click icon to add chart</a:t>
            </a:r>
            <a:endParaRPr lang="en-US" noProof="0" dirty="0"/>
          </a:p>
        </p:txBody>
      </p:sp>
    </p:spTree>
    <p:extLst>
      <p:ext uri="{BB962C8B-B14F-4D97-AF65-F5344CB8AC3E}">
        <p14:creationId xmlns:p14="http://schemas.microsoft.com/office/powerpoint/2010/main" val="12269959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7620000" cy="1143000"/>
          </a:xfrm>
          <a:prstGeom prst="rect">
            <a:avLst/>
          </a:prstGeom>
        </p:spPr>
        <p:txBody>
          <a:bodyPr/>
          <a:lstStyle>
            <a:lvl1pPr>
              <a:defRPr baseline="0"/>
            </a:lvl1pPr>
          </a:lstStyle>
          <a:p>
            <a:r>
              <a:rPr lang="en-US" smtClean="0"/>
              <a:t>Click to edit Master title style</a:t>
            </a:r>
            <a:endParaRPr lang="en-US" dirty="0"/>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pPr lvl="0"/>
            <a:r>
              <a:rPr lang="en-US" noProof="0" smtClean="0"/>
              <a:t>Click icon to add table</a:t>
            </a:r>
            <a:endParaRPr lang="en-US" noProof="0" dirty="0"/>
          </a:p>
        </p:txBody>
      </p:sp>
    </p:spTree>
    <p:extLst>
      <p:ext uri="{BB962C8B-B14F-4D97-AF65-F5344CB8AC3E}">
        <p14:creationId xmlns:p14="http://schemas.microsoft.com/office/powerpoint/2010/main" val="1983053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ddress">
    <p:spTree>
      <p:nvGrpSpPr>
        <p:cNvPr id="1" name=""/>
        <p:cNvGrpSpPr/>
        <p:nvPr/>
      </p:nvGrpSpPr>
      <p:grpSpPr>
        <a:xfrm>
          <a:off x="0" y="0"/>
          <a:ext cx="0" cy="0"/>
          <a:chOff x="0" y="0"/>
          <a:chExt cx="0" cy="0"/>
        </a:xfrm>
      </p:grpSpPr>
      <p:sp>
        <p:nvSpPr>
          <p:cNvPr id="2" name="TextBox 1"/>
          <p:cNvSpPr txBox="1">
            <a:spLocks noChangeArrowheads="1"/>
          </p:cNvSpPr>
          <p:nvPr userDrawn="1"/>
        </p:nvSpPr>
        <p:spPr bwMode="auto">
          <a:xfrm>
            <a:off x="0" y="2057400"/>
            <a:ext cx="9144000" cy="1138238"/>
          </a:xfrm>
          <a:prstGeom prst="rect">
            <a:avLst/>
          </a:prstGeom>
          <a:noFill/>
          <a:ln>
            <a:noFill/>
          </a:ln>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r>
              <a:rPr lang="en-US" altLang="en-US" sz="2400" i="1" smtClean="0">
                <a:solidFill>
                  <a:srgbClr val="156734"/>
                </a:solidFill>
                <a:latin typeface="Calibri" pitchFamily="34" charset="0"/>
                <a:ea typeface="+mn-ea"/>
              </a:rPr>
              <a:t>Africa Research in Sustainable Intensification for the Next Generation</a:t>
            </a:r>
          </a:p>
          <a:p>
            <a:pPr algn="ctr" eaLnBrk="1" hangingPunct="1">
              <a:defRPr/>
            </a:pPr>
            <a:r>
              <a:rPr lang="en-US" altLang="en-US" sz="4400" smtClean="0">
                <a:solidFill>
                  <a:srgbClr val="156734"/>
                </a:solidFill>
                <a:latin typeface="Calibri" pitchFamily="34" charset="0"/>
                <a:ea typeface="+mn-ea"/>
              </a:rPr>
              <a:t>africa-rising.net</a:t>
            </a:r>
            <a:endParaRPr lang="en-US" altLang="en-US" sz="4400" b="1" i="1" smtClean="0">
              <a:solidFill>
                <a:srgbClr val="156734"/>
              </a:solidFill>
              <a:latin typeface="Calibri" pitchFamily="34" charset="0"/>
              <a:ea typeface="+mn-ea"/>
            </a:endParaRPr>
          </a:p>
        </p:txBody>
      </p:sp>
      <p:pic>
        <p:nvPicPr>
          <p:cNvPr id="3" name="Picture 4" descr="AR_Global_partners.jpg"/>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1733550" y="5534025"/>
            <a:ext cx="5676900"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09945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34294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8" Type="http://schemas.openxmlformats.org/officeDocument/2006/relationships/image" Target="../media/image2.jpeg"/><Relationship Id="rId9"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8"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026" name="Picture 3"/>
          <p:cNvPicPr>
            <a:picLocks noChangeAspect="1"/>
          </p:cNvPicPr>
          <p:nvPr/>
        </p:nvPicPr>
        <p:blipFill>
          <a:blip r:embed="rId9" cstate="email">
            <a:extLst>
              <a:ext uri="{28A0092B-C50C-407E-A947-70E740481C1C}">
                <a14:useLocalDpi xmlns:a14="http://schemas.microsoft.com/office/drawing/2010/main"/>
              </a:ext>
            </a:extLst>
          </a:blip>
          <a:srcRect/>
          <a:stretch>
            <a:fillRect/>
          </a:stretch>
        </p:blipFill>
        <p:spPr bwMode="auto">
          <a:xfrm>
            <a:off x="0" y="-53975"/>
            <a:ext cx="9144000" cy="134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56" r:id="rId1"/>
    <p:sldLayoutId id="2147484051" r:id="rId2"/>
    <p:sldLayoutId id="2147484052" r:id="rId3"/>
    <p:sldLayoutId id="2147484053" r:id="rId4"/>
    <p:sldLayoutId id="2147484054" r:id="rId5"/>
    <p:sldLayoutId id="2147484057" r:id="rId6"/>
  </p:sldLayoutIdLst>
  <p:timing>
    <p:tnLst>
      <p:par>
        <p:cTn id="1" dur="indefinite" restart="never" nodeType="tmRoot"/>
      </p:par>
    </p:tnLst>
  </p:timing>
  <p:txStyles>
    <p:titleStyle>
      <a:lvl1pPr algn="l" rtl="0" eaLnBrk="0" fontAlgn="base" hangingPunct="0">
        <a:spcBef>
          <a:spcPct val="0"/>
        </a:spcBef>
        <a:spcAft>
          <a:spcPct val="0"/>
        </a:spcAft>
        <a:defRPr sz="4600" kern="1200" spc="-100">
          <a:solidFill>
            <a:schemeClr val="tx2"/>
          </a:solidFill>
          <a:latin typeface="+mn-lt"/>
          <a:ea typeface="+mj-ea"/>
          <a:cs typeface="+mj-cs"/>
        </a:defRPr>
      </a:lvl1pPr>
      <a:lvl2pPr algn="l" rtl="0" eaLnBrk="0" fontAlgn="base" hangingPunct="0">
        <a:spcBef>
          <a:spcPct val="0"/>
        </a:spcBef>
        <a:spcAft>
          <a:spcPct val="0"/>
        </a:spcAft>
        <a:defRPr sz="4600">
          <a:solidFill>
            <a:schemeClr val="tx2"/>
          </a:solidFill>
          <a:latin typeface="Calibri" pitchFamily="34" charset="0"/>
        </a:defRPr>
      </a:lvl2pPr>
      <a:lvl3pPr algn="l" rtl="0" eaLnBrk="0" fontAlgn="base" hangingPunct="0">
        <a:spcBef>
          <a:spcPct val="0"/>
        </a:spcBef>
        <a:spcAft>
          <a:spcPct val="0"/>
        </a:spcAft>
        <a:defRPr sz="4600">
          <a:solidFill>
            <a:schemeClr val="tx2"/>
          </a:solidFill>
          <a:latin typeface="Calibri" pitchFamily="34" charset="0"/>
        </a:defRPr>
      </a:lvl3pPr>
      <a:lvl4pPr algn="l" rtl="0" eaLnBrk="0" fontAlgn="base" hangingPunct="0">
        <a:spcBef>
          <a:spcPct val="0"/>
        </a:spcBef>
        <a:spcAft>
          <a:spcPct val="0"/>
        </a:spcAft>
        <a:defRPr sz="4600">
          <a:solidFill>
            <a:schemeClr val="tx2"/>
          </a:solidFill>
          <a:latin typeface="Calibri" pitchFamily="34" charset="0"/>
        </a:defRPr>
      </a:lvl4pPr>
      <a:lvl5pPr algn="l" rtl="0" eaLnBrk="0" fontAlgn="base" hangingPunct="0">
        <a:spcBef>
          <a:spcPct val="0"/>
        </a:spcBef>
        <a:spcAft>
          <a:spcPct val="0"/>
        </a:spcAft>
        <a:defRPr sz="4600">
          <a:solidFill>
            <a:schemeClr val="tx2"/>
          </a:solidFill>
          <a:latin typeface="Calibri" pitchFamily="34" charset="0"/>
        </a:defRPr>
      </a:lvl5pPr>
      <a:lvl6pPr marL="457200" algn="l" rtl="0" fontAlgn="base">
        <a:spcBef>
          <a:spcPct val="0"/>
        </a:spcBef>
        <a:spcAft>
          <a:spcPct val="0"/>
        </a:spcAft>
        <a:defRPr sz="4600">
          <a:solidFill>
            <a:schemeClr val="tx2"/>
          </a:solidFill>
          <a:latin typeface="Calibri" pitchFamily="34" charset="0"/>
        </a:defRPr>
      </a:lvl6pPr>
      <a:lvl7pPr marL="914400" algn="l" rtl="0" fontAlgn="base">
        <a:spcBef>
          <a:spcPct val="0"/>
        </a:spcBef>
        <a:spcAft>
          <a:spcPct val="0"/>
        </a:spcAft>
        <a:defRPr sz="4600">
          <a:solidFill>
            <a:schemeClr val="tx2"/>
          </a:solidFill>
          <a:latin typeface="Calibri" pitchFamily="34" charset="0"/>
        </a:defRPr>
      </a:lvl7pPr>
      <a:lvl8pPr marL="1371600" algn="l" rtl="0" fontAlgn="base">
        <a:spcBef>
          <a:spcPct val="0"/>
        </a:spcBef>
        <a:spcAft>
          <a:spcPct val="0"/>
        </a:spcAft>
        <a:defRPr sz="4600">
          <a:solidFill>
            <a:schemeClr val="tx2"/>
          </a:solidFill>
          <a:latin typeface="Calibri" pitchFamily="34" charset="0"/>
        </a:defRPr>
      </a:lvl8pPr>
      <a:lvl9pPr marL="1828800" algn="l" rtl="0" fontAlgn="base">
        <a:spcBef>
          <a:spcPct val="0"/>
        </a:spcBef>
        <a:spcAft>
          <a:spcPct val="0"/>
        </a:spcAft>
        <a:defRPr sz="4600">
          <a:solidFill>
            <a:schemeClr val="tx2"/>
          </a:solidFill>
          <a:latin typeface="Calibri" pitchFamily="34" charset="0"/>
        </a:defRPr>
      </a:lvl9pPr>
    </p:titleStyle>
    <p:bodyStyle>
      <a:lvl1pPr marL="342900" indent="-228600" algn="l" rtl="0" eaLnBrk="0" fontAlgn="base" hangingPunct="0">
        <a:spcBef>
          <a:spcPct val="20000"/>
        </a:spcBef>
        <a:spcAft>
          <a:spcPct val="0"/>
        </a:spcAft>
        <a:buClr>
          <a:srgbClr val="156734"/>
        </a:buClr>
        <a:buFont typeface="Wingdings" charset="2"/>
        <a:buChar char="§"/>
        <a:defRPr sz="2200" kern="1200">
          <a:solidFill>
            <a:schemeClr val="tx1"/>
          </a:solidFill>
          <a:latin typeface="+mn-lt"/>
          <a:ea typeface="+mn-ea"/>
          <a:cs typeface="+mn-cs"/>
        </a:defRPr>
      </a:lvl1pPr>
      <a:lvl2pPr marL="639763" indent="-228600" algn="l" rtl="0" eaLnBrk="0" fontAlgn="base" hangingPunct="0">
        <a:spcBef>
          <a:spcPct val="20000"/>
        </a:spcBef>
        <a:spcAft>
          <a:spcPct val="0"/>
        </a:spcAft>
        <a:buClr>
          <a:srgbClr val="156734"/>
        </a:buClr>
        <a:buFont typeface="Wingdings" charset="2"/>
        <a:buChar char="§"/>
        <a:defRPr sz="2000" kern="1200">
          <a:solidFill>
            <a:schemeClr val="tx1"/>
          </a:solidFill>
          <a:latin typeface="+mn-lt"/>
          <a:ea typeface="+mn-ea"/>
          <a:cs typeface="+mn-cs"/>
        </a:defRPr>
      </a:lvl2pPr>
      <a:lvl3pPr marL="1004888" indent="-228600" algn="l" rtl="0" eaLnBrk="0" fontAlgn="base" hangingPunct="0">
        <a:spcBef>
          <a:spcPct val="20000"/>
        </a:spcBef>
        <a:spcAft>
          <a:spcPct val="0"/>
        </a:spcAft>
        <a:buClr>
          <a:srgbClr val="156734"/>
        </a:buClr>
        <a:buFont typeface="Wingdings" charset="2"/>
        <a:buChar char="§"/>
        <a:defRPr sz="2400" kern="1200">
          <a:solidFill>
            <a:schemeClr val="tx1"/>
          </a:solidFill>
          <a:latin typeface="+mn-lt"/>
          <a:ea typeface="+mn-ea"/>
          <a:cs typeface="+mn-cs"/>
        </a:defRPr>
      </a:lvl3pPr>
      <a:lvl4pPr marL="1279525" indent="-228600" algn="l" rtl="0" eaLnBrk="0" fontAlgn="base" hangingPunct="0">
        <a:spcBef>
          <a:spcPct val="20000"/>
        </a:spcBef>
        <a:spcAft>
          <a:spcPct val="0"/>
        </a:spcAft>
        <a:buClr>
          <a:srgbClr val="156734"/>
        </a:buClr>
        <a:buFont typeface="Wingdings" charset="2"/>
        <a:buChar char="§"/>
        <a:defRPr sz="1600" kern="1200">
          <a:solidFill>
            <a:schemeClr val="tx1"/>
          </a:solidFill>
          <a:latin typeface="+mn-lt"/>
          <a:ea typeface="+mn-ea"/>
          <a:cs typeface="+mn-cs"/>
        </a:defRPr>
      </a:lvl4pPr>
      <a:lvl5pPr marL="1554163" indent="-228600" algn="l" rtl="0" eaLnBrk="0" fontAlgn="base" hangingPunct="0">
        <a:spcBef>
          <a:spcPct val="20000"/>
        </a:spcBef>
        <a:spcAft>
          <a:spcPct val="0"/>
        </a:spcAft>
        <a:buClr>
          <a:srgbClr val="156734"/>
        </a:buClr>
        <a:buFont typeface="Wingdings" charset="2"/>
        <a:buChar char="§"/>
        <a:defRPr sz="1400" kern="120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055" r:id="rId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jpeg"/><Relationship Id="rId5" Type="http://schemas.openxmlformats.org/officeDocument/2006/relationships/image" Target="../media/image19.jpe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 Id="rId3"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jpe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Placeholder 1"/>
          <p:cNvSpPr>
            <a:spLocks noGrp="1"/>
          </p:cNvSpPr>
          <p:nvPr>
            <p:ph type="body" sz="quarter" idx="11"/>
          </p:nvPr>
        </p:nvSpPr>
        <p:spPr bwMode="auto">
          <a:xfrm>
            <a:off x="152400" y="1562100"/>
            <a:ext cx="8610600" cy="1257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eaLnBrk="1" hangingPunct="1"/>
            <a:r>
              <a:rPr lang="en-US" altLang="en-US" sz="2000" b="1" dirty="0" smtClean="0"/>
              <a:t>Training on designing </a:t>
            </a:r>
            <a:r>
              <a:rPr lang="en-US" altLang="en-US" sz="2000" b="1" dirty="0"/>
              <a:t>Smallholder </a:t>
            </a:r>
            <a:r>
              <a:rPr lang="en-US" altLang="en-US" sz="2000" b="1" dirty="0" smtClean="0"/>
              <a:t>dairy/poultry housing </a:t>
            </a:r>
            <a:r>
              <a:rPr lang="en-US" altLang="en-US" sz="2000" b="1" dirty="0"/>
              <a:t>and </a:t>
            </a:r>
            <a:r>
              <a:rPr lang="en-US" altLang="en-US" sz="2000" b="1" dirty="0" smtClean="0"/>
              <a:t>feed storage</a:t>
            </a:r>
          </a:p>
          <a:p>
            <a:pPr eaLnBrk="1" hangingPunct="1"/>
            <a:r>
              <a:rPr lang="en-US" altLang="en-US" sz="2000" b="1" dirty="0" smtClean="0"/>
              <a:t>Babati </a:t>
            </a:r>
            <a:r>
              <a:rPr lang="en-US" altLang="en-US" sz="2000" b="1" dirty="0"/>
              <a:t>District </a:t>
            </a:r>
          </a:p>
          <a:p>
            <a:pPr eaLnBrk="1" hangingPunct="1"/>
            <a:r>
              <a:rPr lang="en-US" altLang="en-US" sz="2000" b="1" dirty="0"/>
              <a:t>8 – 14 May’2017 </a:t>
            </a:r>
          </a:p>
          <a:p>
            <a:pPr eaLnBrk="1" hangingPunct="1"/>
            <a:endParaRPr lang="en-US" altLang="en-US" sz="2000" dirty="0"/>
          </a:p>
        </p:txBody>
      </p:sp>
      <p:sp>
        <p:nvSpPr>
          <p:cNvPr id="6147" name="Text Placeholder 2"/>
          <p:cNvSpPr>
            <a:spLocks noGrp="1"/>
          </p:cNvSpPr>
          <p:nvPr>
            <p:ph type="body" sz="quarter" idx="12"/>
          </p:nvPr>
        </p:nvSpPr>
        <p:spPr bwMode="auto">
          <a:xfrm>
            <a:off x="1085850" y="2590800"/>
            <a:ext cx="7239000" cy="615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sz="1400" smtClean="0">
                <a:solidFill>
                  <a:srgbClr val="762123"/>
                </a:solidFill>
              </a:rPr>
              <a:t>Prepared by</a:t>
            </a:r>
          </a:p>
          <a:p>
            <a:pPr eaLnBrk="1" hangingPunct="1"/>
            <a:r>
              <a:rPr lang="en-US" altLang="en-US" sz="1400" dirty="0" smtClean="0">
                <a:solidFill>
                  <a:srgbClr val="762123"/>
                </a:solidFill>
              </a:rPr>
              <a:t>Ben </a:t>
            </a:r>
            <a:r>
              <a:rPr lang="en-US" altLang="en-US" sz="1400" dirty="0" err="1">
                <a:solidFill>
                  <a:srgbClr val="762123"/>
                </a:solidFill>
              </a:rPr>
              <a:t>Lukuyu</a:t>
            </a:r>
            <a:r>
              <a:rPr lang="en-US" altLang="en-US" sz="1400" dirty="0">
                <a:solidFill>
                  <a:srgbClr val="762123"/>
                </a:solidFill>
              </a:rPr>
              <a:t>, David </a:t>
            </a:r>
            <a:r>
              <a:rPr lang="en-US" altLang="en-US" sz="1400" dirty="0" err="1">
                <a:solidFill>
                  <a:srgbClr val="762123"/>
                </a:solidFill>
              </a:rPr>
              <a:t>Ngunga</a:t>
            </a:r>
            <a:r>
              <a:rPr lang="en-US" altLang="en-US" sz="1400" dirty="0">
                <a:solidFill>
                  <a:srgbClr val="762123"/>
                </a:solidFill>
              </a:rPr>
              <a:t>, Leonard </a:t>
            </a:r>
            <a:r>
              <a:rPr lang="en-US" altLang="en-US" sz="1400" dirty="0" err="1">
                <a:solidFill>
                  <a:srgbClr val="762123"/>
                </a:solidFill>
              </a:rPr>
              <a:t>Marwa</a:t>
            </a:r>
            <a:r>
              <a:rPr lang="en-US" altLang="en-US" sz="1400" dirty="0">
                <a:solidFill>
                  <a:srgbClr val="762123"/>
                </a:solidFill>
              </a:rPr>
              <a:t> and </a:t>
            </a:r>
            <a:r>
              <a:rPr lang="en-US" altLang="en-US" sz="1400" dirty="0" err="1">
                <a:solidFill>
                  <a:srgbClr val="762123"/>
                </a:solidFill>
              </a:rPr>
              <a:t>Alphonce</a:t>
            </a:r>
            <a:r>
              <a:rPr lang="en-US" altLang="en-US" sz="1400" dirty="0">
                <a:solidFill>
                  <a:srgbClr val="762123"/>
                </a:solidFill>
              </a:rPr>
              <a:t> </a:t>
            </a:r>
            <a:r>
              <a:rPr lang="en-US" altLang="en-US" sz="1400" dirty="0" err="1">
                <a:solidFill>
                  <a:srgbClr val="762123"/>
                </a:solidFill>
              </a:rPr>
              <a:t>Haule</a:t>
            </a:r>
            <a:endParaRPr lang="en-US" altLang="en-US" sz="1400" dirty="0">
              <a:solidFill>
                <a:srgbClr val="762123"/>
              </a:solidFill>
            </a:endParaRPr>
          </a:p>
        </p:txBody>
      </p:sp>
      <p:sp>
        <p:nvSpPr>
          <p:cNvPr id="2" name="Rectangle 1"/>
          <p:cNvSpPr/>
          <p:nvPr/>
        </p:nvSpPr>
        <p:spPr>
          <a:xfrm>
            <a:off x="457200" y="3657600"/>
            <a:ext cx="3124200" cy="22415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 name="Rectangle 2"/>
          <p:cNvSpPr/>
          <p:nvPr/>
        </p:nvSpPr>
        <p:spPr>
          <a:xfrm>
            <a:off x="5791200" y="3657600"/>
            <a:ext cx="2971800" cy="2209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 name="Rounded Rectangle 4"/>
          <p:cNvSpPr/>
          <p:nvPr/>
        </p:nvSpPr>
        <p:spPr>
          <a:xfrm>
            <a:off x="533400" y="3657600"/>
            <a:ext cx="3581400" cy="2209800"/>
          </a:xfrm>
          <a:prstGeom prst="roundRect">
            <a:avLst/>
          </a:prstGeom>
          <a:ln>
            <a:noFill/>
          </a:ln>
        </p:spPr>
        <p:style>
          <a:lnRef idx="2">
            <a:schemeClr val="accent3"/>
          </a:lnRef>
          <a:fillRef idx="1">
            <a:schemeClr val="lt1"/>
          </a:fillRef>
          <a:effectRef idx="0">
            <a:schemeClr val="accent3"/>
          </a:effectRef>
          <a:fontRef idx="minor">
            <a:schemeClr val="dk1"/>
          </a:fontRef>
        </p:style>
        <p:txBody>
          <a:bodyPr anchor="ctr"/>
          <a:lstStyle/>
          <a:p>
            <a:pPr algn="ctr">
              <a:defRPr/>
            </a:pPr>
            <a:endParaRPr lang="en-GB" dirty="0"/>
          </a:p>
        </p:txBody>
      </p:sp>
      <p:sp>
        <p:nvSpPr>
          <p:cNvPr id="8" name="Rounded Rectangle 7"/>
          <p:cNvSpPr/>
          <p:nvPr/>
        </p:nvSpPr>
        <p:spPr>
          <a:xfrm>
            <a:off x="5257800" y="3467100"/>
            <a:ext cx="3200400" cy="2628900"/>
          </a:xfrm>
          <a:prstGeom prst="roundRect">
            <a:avLst/>
          </a:prstGeom>
          <a:ln>
            <a:noFill/>
          </a:ln>
        </p:spPr>
        <p:style>
          <a:lnRef idx="2">
            <a:schemeClr val="accent3"/>
          </a:lnRef>
          <a:fillRef idx="1">
            <a:schemeClr val="lt1"/>
          </a:fillRef>
          <a:effectRef idx="0">
            <a:schemeClr val="accent3"/>
          </a:effectRef>
          <a:fontRef idx="minor">
            <a:schemeClr val="dk1"/>
          </a:fontRef>
        </p:style>
        <p:txBody>
          <a:bodyPr anchor="ctr"/>
          <a:lstStyle/>
          <a:p>
            <a:pPr algn="ctr">
              <a:defRPr/>
            </a:pPr>
            <a:endParaRPr lang="en-GB" dirty="0"/>
          </a:p>
        </p:txBody>
      </p:sp>
      <p:pic>
        <p:nvPicPr>
          <p:cNvPr id="6152" name="Picture 9"/>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1525304" y="3256085"/>
            <a:ext cx="2961703"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3" name="Picture 10"/>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4634375" y="3256085"/>
            <a:ext cx="2944368"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457200" y="2133600"/>
            <a:ext cx="7772400" cy="4419600"/>
          </a:xfrm>
        </p:spPr>
        <p:txBody>
          <a:bodyPr/>
          <a:lstStyle/>
          <a:p>
            <a:pPr algn="just">
              <a:buFont typeface="Wingdings" panose="05000000000000000000" pitchFamily="2" charset="2"/>
              <a:buChar char="ü"/>
              <a:defRPr/>
            </a:pPr>
            <a:r>
              <a:rPr lang="en-GB" dirty="0" smtClean="0"/>
              <a:t> </a:t>
            </a:r>
            <a:r>
              <a:rPr lang="en-GB" sz="1800" b="1" dirty="0" smtClean="0"/>
              <a:t>The plan was pertinent to the available materials in the village, price of the item and its sustainability</a:t>
            </a:r>
            <a:endParaRPr lang="en-GB" b="1" dirty="0"/>
          </a:p>
          <a:p>
            <a:pPr algn="just">
              <a:buFont typeface="Wingdings" panose="05000000000000000000" pitchFamily="2" charset="2"/>
              <a:buChar char="ü"/>
              <a:defRPr/>
            </a:pPr>
            <a:r>
              <a:rPr lang="en-GB" b="1" dirty="0" smtClean="0"/>
              <a:t> </a:t>
            </a:r>
            <a:r>
              <a:rPr lang="en-GB" sz="1800" b="1" dirty="0" smtClean="0"/>
              <a:t>Farmers agreed to choose a building that can be affordable still have all attributes they wanted</a:t>
            </a:r>
          </a:p>
          <a:p>
            <a:pPr marL="114300" indent="0" algn="just">
              <a:buFont typeface="Wingdings" panose="05000000000000000000" pitchFamily="2" charset="2"/>
              <a:buNone/>
              <a:defRPr/>
            </a:pPr>
            <a:endParaRPr lang="en-GB" dirty="0"/>
          </a:p>
        </p:txBody>
      </p:sp>
      <p:sp>
        <p:nvSpPr>
          <p:cNvPr id="22531" name="Text Placeholder 2"/>
          <p:cNvSpPr>
            <a:spLocks noGrp="1"/>
          </p:cNvSpPr>
          <p:nvPr>
            <p:ph type="body" sz="quarter" idx="11"/>
          </p:nvPr>
        </p:nvSpPr>
        <p:spPr bwMode="auto">
          <a:xfrm>
            <a:off x="228600" y="1295400"/>
            <a:ext cx="8839200" cy="838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sz="2800" b="1">
                <a:solidFill>
                  <a:srgbClr val="00B050"/>
                </a:solidFill>
              </a:rPr>
              <a:t>Simple calculation conducted to attain affordable cost in building poultry house and feed store </a:t>
            </a:r>
          </a:p>
        </p:txBody>
      </p:sp>
      <p:pic>
        <p:nvPicPr>
          <p:cNvPr id="22532" name="Picture 3"/>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457200" y="3810000"/>
            <a:ext cx="25908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3" name="Picture 4"/>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3390900" y="3810000"/>
            <a:ext cx="2552700"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4" name="Picture 5"/>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6172200" y="3810000"/>
            <a:ext cx="2847975" cy="241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457200" y="6202363"/>
            <a:ext cx="8534400" cy="503237"/>
          </a:xfrm>
          <a:prstGeom prst="rect">
            <a:avLst/>
          </a:prstGeom>
          <a:ln>
            <a:noFill/>
          </a:ln>
        </p:spPr>
        <p:style>
          <a:lnRef idx="2">
            <a:schemeClr val="accent3"/>
          </a:lnRef>
          <a:fillRef idx="1">
            <a:schemeClr val="lt1"/>
          </a:fillRef>
          <a:effectRef idx="0">
            <a:schemeClr val="accent3"/>
          </a:effectRef>
          <a:fontRef idx="minor">
            <a:schemeClr val="dk1"/>
          </a:fontRef>
        </p:style>
        <p:txBody>
          <a:bodyPr anchor="ctr"/>
          <a:lstStyle/>
          <a:p>
            <a:pPr algn="ctr">
              <a:defRPr/>
            </a:pPr>
            <a:r>
              <a:rPr lang="en-GB" b="1" dirty="0"/>
              <a:t>Different prices/values discussed during farmers group discussion in the villages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457200" y="1905000"/>
            <a:ext cx="7772400" cy="4648200"/>
          </a:xfrm>
        </p:spPr>
        <p:txBody>
          <a:bodyPr/>
          <a:lstStyle/>
          <a:p>
            <a:pPr>
              <a:buFont typeface="Wingdings" panose="05000000000000000000" pitchFamily="2" charset="2"/>
              <a:buChar char="v"/>
              <a:defRPr/>
            </a:pPr>
            <a:r>
              <a:rPr lang="en-GB" dirty="0" smtClean="0"/>
              <a:t> </a:t>
            </a:r>
            <a:r>
              <a:rPr lang="en-GB" sz="2400" b="1" dirty="0" smtClean="0"/>
              <a:t>Farmers especially women felt empowered to explore their views  on the attributes they need in the designed structures</a:t>
            </a:r>
          </a:p>
          <a:p>
            <a:pPr marL="114300" indent="0">
              <a:buFont typeface="Wingdings" panose="05000000000000000000" pitchFamily="2" charset="2"/>
              <a:buNone/>
              <a:defRPr/>
            </a:pPr>
            <a:endParaRPr lang="en-GB" sz="2400" b="1" dirty="0" smtClean="0"/>
          </a:p>
          <a:p>
            <a:pPr>
              <a:buFont typeface="Wingdings" panose="05000000000000000000" pitchFamily="2" charset="2"/>
              <a:buChar char="v"/>
              <a:defRPr/>
            </a:pPr>
            <a:r>
              <a:rPr lang="en-GB" sz="2400" b="1" dirty="0"/>
              <a:t> F</a:t>
            </a:r>
            <a:r>
              <a:rPr lang="en-GB" sz="2400" b="1" dirty="0" smtClean="0"/>
              <a:t>armers  were happy to receive a fully involvement in designing and management of structures</a:t>
            </a:r>
          </a:p>
          <a:p>
            <a:pPr marL="114300" indent="0">
              <a:buFont typeface="Wingdings" panose="05000000000000000000" pitchFamily="2" charset="2"/>
              <a:buNone/>
              <a:defRPr/>
            </a:pPr>
            <a:endParaRPr lang="en-GB" sz="2400" b="1" dirty="0" smtClean="0"/>
          </a:p>
          <a:p>
            <a:pPr>
              <a:buFont typeface="Wingdings" panose="05000000000000000000" pitchFamily="2" charset="2"/>
              <a:buChar char="v"/>
              <a:defRPr/>
            </a:pPr>
            <a:r>
              <a:rPr lang="en-GB" sz="2400" b="1" dirty="0"/>
              <a:t> </a:t>
            </a:r>
            <a:r>
              <a:rPr lang="en-GB" sz="2400" b="1" dirty="0" smtClean="0"/>
              <a:t>The information to be gathered from this study will reflect ideas from both farmers and researchers</a:t>
            </a:r>
            <a:endParaRPr lang="en-GB" sz="2400" b="1" dirty="0"/>
          </a:p>
        </p:txBody>
      </p:sp>
      <p:sp>
        <p:nvSpPr>
          <p:cNvPr id="24579" name="Text Placeholder 2"/>
          <p:cNvSpPr>
            <a:spLocks noGrp="1"/>
          </p:cNvSpPr>
          <p:nvPr>
            <p:ph type="body" sz="quarter" idx="11"/>
          </p:nvPr>
        </p:nvSpPr>
        <p:spPr bwMode="auto">
          <a:xfrm>
            <a:off x="457200" y="1295400"/>
            <a:ext cx="7620000" cy="533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sz="3200" b="1">
                <a:solidFill>
                  <a:srgbClr val="00B050"/>
                </a:solidFill>
              </a:rPr>
              <a:t>Lesson learnt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457200" y="1828800"/>
            <a:ext cx="7772400" cy="4724400"/>
          </a:xfrm>
        </p:spPr>
        <p:txBody>
          <a:bodyPr/>
          <a:lstStyle/>
          <a:p>
            <a:pPr algn="just">
              <a:buFont typeface="Wingdings" panose="05000000000000000000" pitchFamily="2" charset="2"/>
              <a:buChar char="q"/>
              <a:defRPr/>
            </a:pPr>
            <a:r>
              <a:rPr lang="en-GB" b="1" dirty="0" smtClean="0"/>
              <a:t>It was agreed that the designs to be captured from the villages, will be refined and farmers will have the opportunity to choose two best design that will be used for demonstration in the respective villages</a:t>
            </a:r>
          </a:p>
          <a:p>
            <a:pPr algn="just">
              <a:buFont typeface="Wingdings" panose="05000000000000000000" pitchFamily="2" charset="2"/>
              <a:buChar char="ü"/>
              <a:defRPr/>
            </a:pPr>
            <a:r>
              <a:rPr lang="en-GB" b="1" dirty="0"/>
              <a:t> </a:t>
            </a:r>
            <a:r>
              <a:rPr lang="en-GB" sz="2400" b="1" dirty="0" smtClean="0"/>
              <a:t>The farmers group shall select volunteer farmer who will perform the trial in each village</a:t>
            </a:r>
          </a:p>
          <a:p>
            <a:pPr>
              <a:buFont typeface="Wingdings" panose="05000000000000000000" pitchFamily="2" charset="2"/>
              <a:buChar char="ü"/>
              <a:defRPr/>
            </a:pPr>
            <a:endParaRPr lang="en-GB" sz="2400" b="1" dirty="0" smtClean="0"/>
          </a:p>
          <a:p>
            <a:pPr algn="r">
              <a:buFont typeface="Wingdings" panose="05000000000000000000" pitchFamily="2" charset="2"/>
              <a:buChar char="ü"/>
              <a:defRPr/>
            </a:pPr>
            <a:r>
              <a:rPr lang="en-GB" sz="2400" b="1" dirty="0"/>
              <a:t> </a:t>
            </a:r>
            <a:r>
              <a:rPr lang="en-GB" sz="2400" b="1" dirty="0" smtClean="0"/>
              <a:t>Most of the materials will be offered by the farmers and the technical assistance will be offered by researchers </a:t>
            </a:r>
          </a:p>
          <a:p>
            <a:pPr marL="114300" indent="0">
              <a:buFont typeface="Wingdings" panose="05000000000000000000" pitchFamily="2" charset="2"/>
              <a:buNone/>
              <a:defRPr/>
            </a:pPr>
            <a:endParaRPr lang="en-GB" dirty="0"/>
          </a:p>
        </p:txBody>
      </p:sp>
      <p:sp>
        <p:nvSpPr>
          <p:cNvPr id="25603" name="Text Placeholder 2"/>
          <p:cNvSpPr>
            <a:spLocks noGrp="1"/>
          </p:cNvSpPr>
          <p:nvPr>
            <p:ph type="body" sz="quarter" idx="11"/>
          </p:nvPr>
        </p:nvSpPr>
        <p:spPr bwMode="auto">
          <a:xfrm>
            <a:off x="381000" y="1219200"/>
            <a:ext cx="7620000" cy="609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sz="3200" b="1">
                <a:solidFill>
                  <a:srgbClr val="00B050"/>
                </a:solidFill>
              </a:rPr>
              <a:t>Way forward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Placeholder 2"/>
          <p:cNvSpPr>
            <a:spLocks noGrp="1"/>
          </p:cNvSpPr>
          <p:nvPr>
            <p:ph type="body" sz="quarter" idx="12"/>
          </p:nvPr>
        </p:nvSpPr>
        <p:spPr bwMode="auto">
          <a:xfrm>
            <a:off x="304800" y="1143000"/>
            <a:ext cx="8839200" cy="495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a:buFont typeface="Wingdings" panose="05000000000000000000" pitchFamily="2" charset="2"/>
              <a:buNone/>
              <a:defRPr/>
            </a:pPr>
            <a:r>
              <a:rPr lang="en-US" sz="3200" b="1" dirty="0" smtClean="0">
                <a:solidFill>
                  <a:srgbClr val="00B050"/>
                </a:solidFill>
              </a:rPr>
              <a:t>Background</a:t>
            </a:r>
          </a:p>
          <a:p>
            <a:pPr marL="457200" indent="-342900" algn="just">
              <a:buFont typeface="Wingdings" panose="05000000000000000000" pitchFamily="2" charset="2"/>
              <a:buChar char="q"/>
              <a:defRPr/>
            </a:pPr>
            <a:r>
              <a:rPr lang="en-US" b="1" dirty="0" smtClean="0">
                <a:solidFill>
                  <a:srgbClr val="FF0000"/>
                </a:solidFill>
              </a:rPr>
              <a:t> </a:t>
            </a:r>
            <a:r>
              <a:rPr lang="en-US" sz="2800" b="1" dirty="0" smtClean="0"/>
              <a:t>Improved dairy and poultry production system is receiving close attention by many smallholder crop-livestock farming system in Babati district. </a:t>
            </a:r>
          </a:p>
          <a:p>
            <a:pPr marL="457200" indent="-342900" algn="just">
              <a:buFont typeface="Wingdings" panose="05000000000000000000" pitchFamily="2" charset="2"/>
              <a:buChar char="q"/>
              <a:defRPr/>
            </a:pPr>
            <a:r>
              <a:rPr lang="en-US" sz="2800" b="1" dirty="0" smtClean="0">
                <a:solidFill>
                  <a:srgbClr val="FF0000"/>
                </a:solidFill>
              </a:rPr>
              <a:t> </a:t>
            </a:r>
            <a:r>
              <a:rPr lang="en-US" sz="2800" b="1" dirty="0" smtClean="0"/>
              <a:t>Lack of proper breeds, diseases, availability of animal feeds, feeding arrangements and reliable market are the major constraints to dairy production.</a:t>
            </a:r>
          </a:p>
          <a:p>
            <a:pPr marL="457200" indent="-342900" algn="just">
              <a:buFont typeface="Wingdings" panose="05000000000000000000" pitchFamily="2" charset="2"/>
              <a:buChar char="q"/>
              <a:defRPr/>
            </a:pPr>
            <a:r>
              <a:rPr lang="en-US" sz="2800" b="1" dirty="0" smtClean="0">
                <a:solidFill>
                  <a:srgbClr val="FF0000"/>
                </a:solidFill>
              </a:rPr>
              <a:t> </a:t>
            </a:r>
            <a:r>
              <a:rPr lang="en-GB" sz="2800" b="1" dirty="0" smtClean="0"/>
              <a:t>Besides above setbacks, lack of proper poultry houses and feed store contributes to inadequate performance of indoor kept livestock e.g. dairy cows and poultry</a:t>
            </a:r>
            <a:r>
              <a:rPr lang="en-US" sz="2800" b="1" dirty="0" smtClean="0"/>
              <a:t>  </a:t>
            </a:r>
            <a:endParaRPr lang="en-US" sz="2800" b="1" dirty="0" smtClean="0">
              <a:solidFill>
                <a:srgbClr val="FF0000"/>
              </a:solidFill>
            </a:endParaRPr>
          </a:p>
          <a:p>
            <a:pPr marL="571500" indent="-457200" algn="just">
              <a:buFont typeface="+mj-lt"/>
              <a:buAutoNum type="alphaLcParenR"/>
              <a:defRPr/>
            </a:pPr>
            <a:endParaRPr lang="en-US" dirty="0" smtClean="0"/>
          </a:p>
          <a:p>
            <a:pPr algn="just">
              <a:buFont typeface="Wingdings" panose="05000000000000000000" pitchFamily="2" charset="2"/>
              <a:buNone/>
              <a:defRPr/>
            </a:pP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457200" y="2057400"/>
            <a:ext cx="7772400" cy="4495800"/>
          </a:xfrm>
        </p:spPr>
        <p:txBody>
          <a:bodyPr/>
          <a:lstStyle/>
          <a:p>
            <a:pPr algn="just">
              <a:buFont typeface="Wingdings" panose="05000000000000000000" pitchFamily="2" charset="2"/>
              <a:buChar char="§"/>
              <a:defRPr/>
            </a:pPr>
            <a:r>
              <a:rPr lang="en-GB" b="1" dirty="0" smtClean="0"/>
              <a:t>The study was designed to give opportunity to farmers to  decide on what type of poultry house and feed store they would want to build in their areas which are affordable and suits their environment</a:t>
            </a:r>
          </a:p>
          <a:p>
            <a:pPr>
              <a:buFont typeface="Wingdings" panose="05000000000000000000" pitchFamily="2" charset="2"/>
              <a:buChar char="Ø"/>
              <a:defRPr/>
            </a:pPr>
            <a:r>
              <a:rPr lang="en-GB" dirty="0"/>
              <a:t> </a:t>
            </a:r>
            <a:r>
              <a:rPr lang="en-GB" sz="2400" b="1" dirty="0" smtClean="0"/>
              <a:t>Five villages were involved in the study: </a:t>
            </a:r>
            <a:r>
              <a:rPr lang="en-GB" sz="2400" b="1" dirty="0" err="1" smtClean="0"/>
              <a:t>Matufa</a:t>
            </a:r>
            <a:r>
              <a:rPr lang="en-GB" sz="2400" b="1" dirty="0" smtClean="0"/>
              <a:t>, </a:t>
            </a:r>
            <a:r>
              <a:rPr lang="en-GB" sz="2400" b="1" dirty="0" err="1" smtClean="0"/>
              <a:t>Hallu</a:t>
            </a:r>
            <a:r>
              <a:rPr lang="en-GB" sz="2400" b="1" dirty="0" smtClean="0"/>
              <a:t>, </a:t>
            </a:r>
            <a:r>
              <a:rPr lang="en-GB" sz="2400" b="1" dirty="0" err="1" smtClean="0"/>
              <a:t>Gallapo</a:t>
            </a:r>
            <a:r>
              <a:rPr lang="en-GB" sz="2400" b="1" dirty="0" smtClean="0"/>
              <a:t>, </a:t>
            </a:r>
            <a:r>
              <a:rPr lang="en-GB" sz="2400" b="1" dirty="0" err="1" smtClean="0"/>
              <a:t>Seloto</a:t>
            </a:r>
            <a:r>
              <a:rPr lang="en-GB" sz="2400" b="1" dirty="0" smtClean="0"/>
              <a:t>/</a:t>
            </a:r>
            <a:r>
              <a:rPr lang="en-GB" sz="2400" b="1" dirty="0" err="1" smtClean="0"/>
              <a:t>Haysam</a:t>
            </a:r>
            <a:r>
              <a:rPr lang="en-GB" sz="2400" b="1" dirty="0" smtClean="0"/>
              <a:t> and </a:t>
            </a:r>
            <a:r>
              <a:rPr lang="en-GB" sz="2400" b="1" dirty="0" err="1" smtClean="0"/>
              <a:t>Shaurimoyo</a:t>
            </a:r>
            <a:endParaRPr lang="en-GB" sz="2400" b="1" dirty="0"/>
          </a:p>
          <a:p>
            <a:pPr marL="114300" indent="0">
              <a:buFont typeface="Wingdings" panose="05000000000000000000" pitchFamily="2" charset="2"/>
              <a:buNone/>
              <a:defRPr/>
            </a:pPr>
            <a:endParaRPr lang="en-GB" sz="2400" b="1" dirty="0" smtClean="0"/>
          </a:p>
          <a:p>
            <a:pPr>
              <a:buFont typeface="Wingdings" panose="05000000000000000000" pitchFamily="2" charset="2"/>
              <a:buChar char="Ø"/>
              <a:defRPr/>
            </a:pPr>
            <a:r>
              <a:rPr lang="en-GB" dirty="0"/>
              <a:t> </a:t>
            </a:r>
            <a:r>
              <a:rPr lang="en-GB" sz="2400" b="1" dirty="0" smtClean="0"/>
              <a:t>Ten farmers (gender based) attended the discussion in (5 male and 5 female ) from each village</a:t>
            </a:r>
            <a:endParaRPr lang="en-GB" sz="2400" b="1" dirty="0">
              <a:solidFill>
                <a:srgbClr val="FF0000"/>
              </a:solidFill>
            </a:endParaRPr>
          </a:p>
        </p:txBody>
      </p:sp>
      <p:sp>
        <p:nvSpPr>
          <p:cNvPr id="10243" name="Text Placeholder 2"/>
          <p:cNvSpPr>
            <a:spLocks noGrp="1"/>
          </p:cNvSpPr>
          <p:nvPr>
            <p:ph type="body" sz="quarter" idx="11"/>
          </p:nvPr>
        </p:nvSpPr>
        <p:spPr bwMode="auto">
          <a:xfrm>
            <a:off x="457200" y="1219200"/>
            <a:ext cx="7620000" cy="609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sz="3200">
                <a:solidFill>
                  <a:srgbClr val="00B050"/>
                </a:solidFill>
              </a:rPr>
              <a:t>Back ground cont…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533400" y="1209675"/>
            <a:ext cx="8431213" cy="449263"/>
          </a:xfrm>
          <a:prstGeom prst="rect">
            <a:avLst/>
          </a:prstGeom>
        </p:spPr>
        <p:txBody>
          <a:bodyPr/>
          <a:lstStyle>
            <a:lvl1pPr algn="l" rtl="0" eaLnBrk="0" fontAlgn="base" hangingPunct="0">
              <a:spcBef>
                <a:spcPct val="0"/>
              </a:spcBef>
              <a:spcAft>
                <a:spcPct val="0"/>
              </a:spcAft>
              <a:defRPr sz="4600" kern="1200" spc="-100">
                <a:solidFill>
                  <a:schemeClr val="tx2"/>
                </a:solidFill>
                <a:latin typeface="+mn-lt"/>
                <a:ea typeface="+mj-ea"/>
                <a:cs typeface="+mj-cs"/>
              </a:defRPr>
            </a:lvl1pPr>
            <a:lvl2pPr algn="l" rtl="0" eaLnBrk="0" fontAlgn="base" hangingPunct="0">
              <a:spcBef>
                <a:spcPct val="0"/>
              </a:spcBef>
              <a:spcAft>
                <a:spcPct val="0"/>
              </a:spcAft>
              <a:defRPr sz="4600">
                <a:solidFill>
                  <a:schemeClr val="tx2"/>
                </a:solidFill>
                <a:latin typeface="Calibri" pitchFamily="34" charset="0"/>
              </a:defRPr>
            </a:lvl2pPr>
            <a:lvl3pPr algn="l" rtl="0" eaLnBrk="0" fontAlgn="base" hangingPunct="0">
              <a:spcBef>
                <a:spcPct val="0"/>
              </a:spcBef>
              <a:spcAft>
                <a:spcPct val="0"/>
              </a:spcAft>
              <a:defRPr sz="4600">
                <a:solidFill>
                  <a:schemeClr val="tx2"/>
                </a:solidFill>
                <a:latin typeface="Calibri" pitchFamily="34" charset="0"/>
              </a:defRPr>
            </a:lvl3pPr>
            <a:lvl4pPr algn="l" rtl="0" eaLnBrk="0" fontAlgn="base" hangingPunct="0">
              <a:spcBef>
                <a:spcPct val="0"/>
              </a:spcBef>
              <a:spcAft>
                <a:spcPct val="0"/>
              </a:spcAft>
              <a:defRPr sz="4600">
                <a:solidFill>
                  <a:schemeClr val="tx2"/>
                </a:solidFill>
                <a:latin typeface="Calibri" pitchFamily="34" charset="0"/>
              </a:defRPr>
            </a:lvl4pPr>
            <a:lvl5pPr algn="l" rtl="0" eaLnBrk="0" fontAlgn="base" hangingPunct="0">
              <a:spcBef>
                <a:spcPct val="0"/>
              </a:spcBef>
              <a:spcAft>
                <a:spcPct val="0"/>
              </a:spcAft>
              <a:defRPr sz="4600">
                <a:solidFill>
                  <a:schemeClr val="tx2"/>
                </a:solidFill>
                <a:latin typeface="Calibri" pitchFamily="34" charset="0"/>
              </a:defRPr>
            </a:lvl5pPr>
            <a:lvl6pPr marL="457200" algn="l" rtl="0" fontAlgn="base">
              <a:spcBef>
                <a:spcPct val="0"/>
              </a:spcBef>
              <a:spcAft>
                <a:spcPct val="0"/>
              </a:spcAft>
              <a:defRPr sz="4600">
                <a:solidFill>
                  <a:schemeClr val="tx2"/>
                </a:solidFill>
                <a:latin typeface="Calibri" pitchFamily="34" charset="0"/>
              </a:defRPr>
            </a:lvl6pPr>
            <a:lvl7pPr marL="914400" algn="l" rtl="0" fontAlgn="base">
              <a:spcBef>
                <a:spcPct val="0"/>
              </a:spcBef>
              <a:spcAft>
                <a:spcPct val="0"/>
              </a:spcAft>
              <a:defRPr sz="4600">
                <a:solidFill>
                  <a:schemeClr val="tx2"/>
                </a:solidFill>
                <a:latin typeface="Calibri" pitchFamily="34" charset="0"/>
              </a:defRPr>
            </a:lvl7pPr>
            <a:lvl8pPr marL="1371600" algn="l" rtl="0" fontAlgn="base">
              <a:spcBef>
                <a:spcPct val="0"/>
              </a:spcBef>
              <a:spcAft>
                <a:spcPct val="0"/>
              </a:spcAft>
              <a:defRPr sz="4600">
                <a:solidFill>
                  <a:schemeClr val="tx2"/>
                </a:solidFill>
                <a:latin typeface="Calibri" pitchFamily="34" charset="0"/>
              </a:defRPr>
            </a:lvl8pPr>
            <a:lvl9pPr marL="1828800" algn="l" rtl="0" fontAlgn="base">
              <a:spcBef>
                <a:spcPct val="0"/>
              </a:spcBef>
              <a:spcAft>
                <a:spcPct val="0"/>
              </a:spcAft>
              <a:defRPr sz="4600">
                <a:solidFill>
                  <a:schemeClr val="tx2"/>
                </a:solidFill>
                <a:latin typeface="Calibri" pitchFamily="34" charset="0"/>
              </a:defRPr>
            </a:lvl9pPr>
          </a:lstStyle>
          <a:p>
            <a:pPr eaLnBrk="1" fontAlgn="auto" hangingPunct="1">
              <a:spcAft>
                <a:spcPts val="0"/>
              </a:spcAft>
              <a:defRPr/>
            </a:pPr>
            <a:r>
              <a:rPr lang="en-US" sz="2400" b="1" dirty="0" smtClean="0">
                <a:solidFill>
                  <a:srgbClr val="00B050"/>
                </a:solidFill>
              </a:rPr>
              <a:t>Objectives of farmers participatory poultry house and feed store design </a:t>
            </a:r>
            <a:endParaRPr lang="en-US" sz="2400" dirty="0">
              <a:solidFill>
                <a:srgbClr val="00B050"/>
              </a:solidFill>
            </a:endParaRPr>
          </a:p>
        </p:txBody>
      </p:sp>
      <p:sp>
        <p:nvSpPr>
          <p:cNvPr id="12291" name="TextBox 2"/>
          <p:cNvSpPr txBox="1">
            <a:spLocks noChangeArrowheads="1"/>
          </p:cNvSpPr>
          <p:nvPr/>
        </p:nvSpPr>
        <p:spPr bwMode="auto">
          <a:xfrm>
            <a:off x="0" y="1739900"/>
            <a:ext cx="5943600"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3429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buFont typeface="Wingdings" panose="05000000000000000000" pitchFamily="2" charset="2"/>
              <a:buChar char="q"/>
              <a:defRPr/>
            </a:pPr>
            <a:r>
              <a:rPr lang="en-US" sz="2400" b="1" dirty="0" smtClean="0">
                <a:latin typeface="+mn-lt"/>
                <a:ea typeface="+mn-ea"/>
              </a:rPr>
              <a:t>To discuss on</a:t>
            </a:r>
            <a:r>
              <a:rPr lang="en-US" sz="2400" b="1" dirty="0">
                <a:latin typeface="+mn-lt"/>
                <a:ea typeface="+mn-ea"/>
              </a:rPr>
              <a:t> </a:t>
            </a:r>
            <a:r>
              <a:rPr lang="en-US" sz="2400" b="1" dirty="0" smtClean="0">
                <a:latin typeface="+mn-lt"/>
                <a:ea typeface="+mn-ea"/>
              </a:rPr>
              <a:t>desirable attributes that farmers need for adequate satisfactory poultry house and </a:t>
            </a:r>
            <a:r>
              <a:rPr lang="en-US" sz="2400" b="1" dirty="0">
                <a:latin typeface="+mn-lt"/>
                <a:ea typeface="+mn-ea"/>
              </a:rPr>
              <a:t>feed </a:t>
            </a:r>
            <a:r>
              <a:rPr lang="en-US" sz="2400" b="1" dirty="0" smtClean="0">
                <a:latin typeface="+mn-lt"/>
                <a:ea typeface="+mn-ea"/>
              </a:rPr>
              <a:t>store according to farmers preference </a:t>
            </a:r>
          </a:p>
          <a:p>
            <a:pPr marL="114300" indent="0">
              <a:defRPr/>
            </a:pPr>
            <a:endParaRPr lang="en-GB" sz="2400" b="1" dirty="0">
              <a:latin typeface="+mn-lt"/>
              <a:ea typeface="+mn-ea"/>
            </a:endParaRPr>
          </a:p>
          <a:p>
            <a:pPr>
              <a:buFont typeface="Wingdings" panose="05000000000000000000" pitchFamily="2" charset="2"/>
              <a:buChar char="q"/>
              <a:defRPr/>
            </a:pPr>
            <a:r>
              <a:rPr lang="en-GB" sz="2400" b="1" dirty="0" smtClean="0">
                <a:solidFill>
                  <a:srgbClr val="000000"/>
                </a:solidFill>
                <a:latin typeface="Calibri" panose="020F0502020204030204" pitchFamily="34" charset="0"/>
                <a:ea typeface="+mn-ea"/>
              </a:rPr>
              <a:t>Learn the location, design, construction and management principles would  farmers want to adopt </a:t>
            </a:r>
          </a:p>
          <a:p>
            <a:pPr marL="114300" indent="0">
              <a:defRPr/>
            </a:pPr>
            <a:endParaRPr lang="en-GB" sz="2800" dirty="0" smtClean="0">
              <a:solidFill>
                <a:srgbClr val="000000"/>
              </a:solidFill>
              <a:latin typeface="Calibri" panose="020F0502020204030204" pitchFamily="34" charset="0"/>
              <a:ea typeface="+mn-ea"/>
            </a:endParaRPr>
          </a:p>
          <a:p>
            <a:pPr>
              <a:buFont typeface="Wingdings" panose="05000000000000000000" pitchFamily="2" charset="2"/>
              <a:buChar char="q"/>
              <a:defRPr/>
            </a:pPr>
            <a:r>
              <a:rPr lang="en-GB" sz="2800" dirty="0">
                <a:solidFill>
                  <a:srgbClr val="000000"/>
                </a:solidFill>
                <a:latin typeface="Calibri" panose="020F0502020204030204" pitchFamily="34" charset="0"/>
                <a:ea typeface="+mn-ea"/>
              </a:rPr>
              <a:t> </a:t>
            </a:r>
            <a:r>
              <a:rPr lang="en-GB" sz="2400" b="1" dirty="0" smtClean="0">
                <a:solidFill>
                  <a:srgbClr val="000000"/>
                </a:solidFill>
                <a:latin typeface="Calibri" panose="020F0502020204030204" pitchFamily="34" charset="0"/>
                <a:ea typeface="+mn-ea"/>
              </a:rPr>
              <a:t>Increase awareness of the farmers on construction of improved livestock structures</a:t>
            </a:r>
            <a:endParaRPr lang="en-US" sz="2400" b="1" dirty="0">
              <a:solidFill>
                <a:srgbClr val="000000"/>
              </a:solidFill>
              <a:latin typeface="Calibri" panose="020F0502020204030204" pitchFamily="34" charset="0"/>
              <a:ea typeface="+mn-ea"/>
            </a:endParaRPr>
          </a:p>
        </p:txBody>
      </p:sp>
      <p:sp>
        <p:nvSpPr>
          <p:cNvPr id="2" name="Rectangle 1"/>
          <p:cNvSpPr/>
          <p:nvPr/>
        </p:nvSpPr>
        <p:spPr>
          <a:xfrm>
            <a:off x="5791200" y="1970088"/>
            <a:ext cx="3276600" cy="32115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pic>
        <p:nvPicPr>
          <p:cNvPr id="11269" name="Picture 4"/>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91200" y="2006600"/>
            <a:ext cx="3328988"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5791200" y="5181600"/>
            <a:ext cx="3352800" cy="311150"/>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a:defRPr/>
            </a:pPr>
            <a:r>
              <a:rPr lang="en-GB" sz="1050" b="1" dirty="0"/>
              <a:t>Farmers discussing on construction of poultry/feed store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Placeholder 1"/>
          <p:cNvSpPr>
            <a:spLocks noGrp="1"/>
          </p:cNvSpPr>
          <p:nvPr>
            <p:ph type="body" sz="quarter" idx="12"/>
          </p:nvPr>
        </p:nvSpPr>
        <p:spPr bwMode="auto">
          <a:xfrm>
            <a:off x="152400" y="2057400"/>
            <a:ext cx="8839200" cy="46482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a:buClr>
                <a:srgbClr val="156734"/>
              </a:buClr>
              <a:buFont typeface="Wingdings" panose="05000000000000000000" pitchFamily="2" charset="2"/>
              <a:buChar char="q"/>
              <a:defRPr/>
            </a:pPr>
            <a:r>
              <a:rPr lang="en-US" sz="2400" dirty="0"/>
              <a:t> </a:t>
            </a:r>
            <a:r>
              <a:rPr lang="en-GB" sz="2400" b="1" dirty="0" smtClean="0"/>
              <a:t>Reason for building poultry houses and feed store for smallholder poultry and dairy cattle keepers</a:t>
            </a:r>
          </a:p>
          <a:p>
            <a:pPr marL="114300" indent="0" algn="just">
              <a:buClr>
                <a:srgbClr val="156734"/>
              </a:buClr>
              <a:buFont typeface="Wingdings" panose="05000000000000000000" pitchFamily="2" charset="2"/>
              <a:buNone/>
              <a:defRPr/>
            </a:pPr>
            <a:endParaRPr lang="en-US" sz="2400" b="1" dirty="0" smtClean="0"/>
          </a:p>
          <a:p>
            <a:pPr algn="just">
              <a:buClr>
                <a:srgbClr val="156734"/>
              </a:buClr>
              <a:buFont typeface="Wingdings" panose="05000000000000000000" pitchFamily="2" charset="2"/>
              <a:buChar char="q"/>
              <a:defRPr/>
            </a:pPr>
            <a:r>
              <a:rPr lang="en-US" sz="2400" b="1" dirty="0">
                <a:solidFill>
                  <a:prstClr val="black"/>
                </a:solidFill>
              </a:rPr>
              <a:t> </a:t>
            </a:r>
            <a:r>
              <a:rPr lang="en-US" sz="2400" b="1" dirty="0" smtClean="0">
                <a:solidFill>
                  <a:prstClr val="black"/>
                </a:solidFill>
              </a:rPr>
              <a:t>Types of poultry houses and feed store </a:t>
            </a:r>
            <a:r>
              <a:rPr lang="en-US" sz="2400" b="1" dirty="0" smtClean="0"/>
              <a:t>commonly </a:t>
            </a:r>
            <a:r>
              <a:rPr lang="en-US" sz="2400" b="1" dirty="0" smtClean="0">
                <a:solidFill>
                  <a:prstClr val="black"/>
                </a:solidFill>
              </a:rPr>
              <a:t>used </a:t>
            </a:r>
          </a:p>
          <a:p>
            <a:pPr marL="114300" indent="0" algn="just">
              <a:buClr>
                <a:srgbClr val="156734"/>
              </a:buClr>
              <a:buFont typeface="Wingdings" panose="05000000000000000000" pitchFamily="2" charset="2"/>
              <a:buNone/>
              <a:defRPr/>
            </a:pPr>
            <a:endParaRPr lang="en-US" sz="2400" b="1" dirty="0" smtClean="0">
              <a:solidFill>
                <a:prstClr val="black"/>
              </a:solidFill>
            </a:endParaRPr>
          </a:p>
          <a:p>
            <a:pPr algn="just">
              <a:buClr>
                <a:srgbClr val="156734"/>
              </a:buClr>
              <a:buFont typeface="Wingdings" panose="05000000000000000000" pitchFamily="2" charset="2"/>
              <a:buChar char="q"/>
              <a:defRPr/>
            </a:pPr>
            <a:r>
              <a:rPr lang="en-US" sz="2400" b="1" dirty="0" smtClean="0">
                <a:solidFill>
                  <a:prstClr val="black"/>
                </a:solidFill>
              </a:rPr>
              <a:t>Size of poultry house and feed store needed </a:t>
            </a:r>
          </a:p>
          <a:p>
            <a:pPr marL="114300" indent="0" algn="just">
              <a:buClr>
                <a:srgbClr val="156734"/>
              </a:buClr>
              <a:buFont typeface="Wingdings" panose="05000000000000000000" pitchFamily="2" charset="2"/>
              <a:buNone/>
              <a:defRPr/>
            </a:pPr>
            <a:endParaRPr lang="en-US" sz="2400" b="1" dirty="0" smtClean="0">
              <a:solidFill>
                <a:prstClr val="black"/>
              </a:solidFill>
            </a:endParaRPr>
          </a:p>
          <a:p>
            <a:pPr algn="just">
              <a:buClr>
                <a:srgbClr val="156734"/>
              </a:buClr>
              <a:buFont typeface="Wingdings" panose="05000000000000000000" pitchFamily="2" charset="2"/>
              <a:buChar char="q"/>
              <a:defRPr/>
            </a:pPr>
            <a:r>
              <a:rPr lang="en-US" sz="2400" b="1" dirty="0">
                <a:solidFill>
                  <a:prstClr val="black"/>
                </a:solidFill>
              </a:rPr>
              <a:t> </a:t>
            </a:r>
            <a:r>
              <a:rPr lang="en-US" sz="2400" b="1" dirty="0" smtClean="0">
                <a:solidFill>
                  <a:prstClr val="black"/>
                </a:solidFill>
              </a:rPr>
              <a:t>Managing poultry house and feed store </a:t>
            </a:r>
          </a:p>
          <a:p>
            <a:pPr marL="114300" indent="0" algn="just">
              <a:buClr>
                <a:srgbClr val="156734"/>
              </a:buClr>
              <a:buFont typeface="Wingdings" panose="05000000000000000000" pitchFamily="2" charset="2"/>
              <a:buNone/>
              <a:defRPr/>
            </a:pPr>
            <a:endParaRPr lang="en-US" sz="2400" b="1" dirty="0" smtClean="0">
              <a:solidFill>
                <a:prstClr val="black"/>
              </a:solidFill>
            </a:endParaRPr>
          </a:p>
          <a:p>
            <a:pPr algn="just">
              <a:buClr>
                <a:srgbClr val="156734"/>
              </a:buClr>
              <a:buFont typeface="Wingdings" panose="05000000000000000000" pitchFamily="2" charset="2"/>
              <a:buChar char="q"/>
              <a:defRPr/>
            </a:pPr>
            <a:r>
              <a:rPr lang="en-US" sz="2400" b="1" dirty="0">
                <a:solidFill>
                  <a:prstClr val="black"/>
                </a:solidFill>
              </a:rPr>
              <a:t> M</a:t>
            </a:r>
            <a:r>
              <a:rPr lang="en-US" sz="2400" b="1" dirty="0" smtClean="0">
                <a:solidFill>
                  <a:prstClr val="black"/>
                </a:solidFill>
              </a:rPr>
              <a:t>aterials to be used for building strong and cost affordable house</a:t>
            </a:r>
            <a:endParaRPr lang="en-US" sz="2200" b="1" dirty="0">
              <a:solidFill>
                <a:prstClr val="black"/>
              </a:solidFill>
            </a:endParaRPr>
          </a:p>
        </p:txBody>
      </p:sp>
      <p:sp>
        <p:nvSpPr>
          <p:cNvPr id="2" name="Rectangle 1"/>
          <p:cNvSpPr/>
          <p:nvPr/>
        </p:nvSpPr>
        <p:spPr>
          <a:xfrm>
            <a:off x="381000" y="1524000"/>
            <a:ext cx="4038600" cy="381000"/>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a:defRPr/>
            </a:pPr>
            <a:r>
              <a:rPr lang="en-GB" sz="3200" b="1" dirty="0">
                <a:solidFill>
                  <a:srgbClr val="00B050"/>
                </a:solidFill>
              </a:rPr>
              <a:t>Topic discussed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72200" y="1981200"/>
            <a:ext cx="2590800" cy="1981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Rectangle 9"/>
          <p:cNvSpPr/>
          <p:nvPr/>
        </p:nvSpPr>
        <p:spPr>
          <a:xfrm>
            <a:off x="457200" y="4572000"/>
            <a:ext cx="2590800" cy="1752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Rectangle 11"/>
          <p:cNvSpPr/>
          <p:nvPr/>
        </p:nvSpPr>
        <p:spPr>
          <a:xfrm>
            <a:off x="6169025" y="4572000"/>
            <a:ext cx="2608263" cy="1752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365" name="Text Placeholder 4"/>
          <p:cNvSpPr>
            <a:spLocks noGrp="1"/>
          </p:cNvSpPr>
          <p:nvPr>
            <p:ph type="body" sz="quarter" idx="11"/>
          </p:nvPr>
        </p:nvSpPr>
        <p:spPr bwMode="auto">
          <a:xfrm>
            <a:off x="2057400" y="1068388"/>
            <a:ext cx="6019800" cy="4746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sz="3200" b="1">
                <a:solidFill>
                  <a:srgbClr val="00B050"/>
                </a:solidFill>
              </a:rPr>
              <a:t>Reason for building poultry house and feed store</a:t>
            </a:r>
          </a:p>
        </p:txBody>
      </p:sp>
      <p:sp>
        <p:nvSpPr>
          <p:cNvPr id="6" name="Rectangle 5"/>
          <p:cNvSpPr/>
          <p:nvPr/>
        </p:nvSpPr>
        <p:spPr>
          <a:xfrm>
            <a:off x="304800" y="1609725"/>
            <a:ext cx="8610600" cy="5035550"/>
          </a:xfrm>
          <a:prstGeom prst="rect">
            <a:avLst/>
          </a:prstGeom>
          <a:ln>
            <a:noFill/>
          </a:ln>
        </p:spPr>
        <p:style>
          <a:lnRef idx="2">
            <a:schemeClr val="accent6"/>
          </a:lnRef>
          <a:fillRef idx="1">
            <a:schemeClr val="lt1"/>
          </a:fillRef>
          <a:effectRef idx="0">
            <a:schemeClr val="accent6"/>
          </a:effectRef>
          <a:fontRef idx="minor">
            <a:schemeClr val="dk1"/>
          </a:fontRef>
        </p:style>
        <p:txBody>
          <a:bodyPr anchor="ctr"/>
          <a:lstStyle/>
          <a:p>
            <a:pPr marL="285750" indent="-285750">
              <a:buFont typeface="Wingdings" panose="05000000000000000000" pitchFamily="2" charset="2"/>
              <a:buChar char="v"/>
              <a:defRPr/>
            </a:pPr>
            <a:r>
              <a:rPr lang="en-GB" sz="2400" dirty="0"/>
              <a:t> </a:t>
            </a:r>
            <a:r>
              <a:rPr lang="en-GB" sz="2400" b="1" dirty="0"/>
              <a:t>The importance of having good poultry house</a:t>
            </a:r>
          </a:p>
          <a:p>
            <a:pPr marL="285750" indent="-285750">
              <a:buFont typeface="Wingdings" panose="05000000000000000000" pitchFamily="2" charset="2"/>
              <a:buChar char="ü"/>
              <a:defRPr/>
            </a:pPr>
            <a:r>
              <a:rPr lang="en-GB" sz="2400" b="1" dirty="0"/>
              <a:t> Reduce chick mortality –</a:t>
            </a:r>
            <a:r>
              <a:rPr lang="en-GB" sz="2400" b="1" dirty="0">
                <a:solidFill>
                  <a:srgbClr val="156734"/>
                </a:solidFill>
              </a:rPr>
              <a:t> </a:t>
            </a:r>
            <a:r>
              <a:rPr lang="en-GB" sz="2400" b="1" dirty="0">
                <a:solidFill>
                  <a:schemeClr val="tx1"/>
                </a:solidFill>
              </a:rPr>
              <a:t>from harsh weather, theft and predators</a:t>
            </a:r>
            <a:endParaRPr lang="en-GB" sz="2400" b="1" strike="sngStrike" dirty="0">
              <a:solidFill>
                <a:schemeClr val="tx1"/>
              </a:solidFill>
            </a:endParaRPr>
          </a:p>
          <a:p>
            <a:pPr marL="285750" indent="-285750">
              <a:buFont typeface="Wingdings" panose="05000000000000000000" pitchFamily="2" charset="2"/>
              <a:buChar char="ü"/>
              <a:defRPr/>
            </a:pPr>
            <a:r>
              <a:rPr lang="en-GB" sz="2400" b="1" dirty="0"/>
              <a:t> Improve collection of eggs and reduce </a:t>
            </a:r>
            <a:r>
              <a:rPr lang="en-GB" sz="2400" b="1" dirty="0">
                <a:solidFill>
                  <a:schemeClr val="tx1"/>
                </a:solidFill>
              </a:rPr>
              <a:t>egg loss</a:t>
            </a:r>
            <a:endParaRPr lang="en-GB" sz="2400" b="1" strike="sngStrike" dirty="0">
              <a:solidFill>
                <a:schemeClr val="tx1"/>
              </a:solidFill>
            </a:endParaRPr>
          </a:p>
          <a:p>
            <a:pPr marL="285750" indent="-285750">
              <a:buFont typeface="Wingdings" panose="05000000000000000000" pitchFamily="2" charset="2"/>
              <a:buChar char="ü"/>
              <a:defRPr/>
            </a:pPr>
            <a:r>
              <a:rPr lang="en-GB" sz="2400" b="1" dirty="0"/>
              <a:t> It improves breeding rates of flocks</a:t>
            </a:r>
          </a:p>
          <a:p>
            <a:pPr>
              <a:defRPr/>
            </a:pPr>
            <a:endParaRPr lang="en-GB" sz="2400" b="1" dirty="0"/>
          </a:p>
          <a:p>
            <a:pPr marL="285750" indent="-285750">
              <a:buFont typeface="Wingdings" panose="05000000000000000000" pitchFamily="2" charset="2"/>
              <a:buChar char="v"/>
              <a:defRPr/>
            </a:pPr>
            <a:r>
              <a:rPr lang="en-GB" sz="2400" b="1" dirty="0"/>
              <a:t>Why construct a feed store?</a:t>
            </a:r>
          </a:p>
          <a:p>
            <a:pPr marL="285750" indent="-285750">
              <a:buFont typeface="Wingdings" panose="05000000000000000000" pitchFamily="2" charset="2"/>
              <a:buChar char="ü"/>
              <a:defRPr/>
            </a:pPr>
            <a:r>
              <a:rPr lang="en-GB" sz="2400" b="1" dirty="0"/>
              <a:t>Be sure of a place to store livestock feeds in wet and dray season</a:t>
            </a:r>
          </a:p>
          <a:p>
            <a:pPr marL="285750" indent="-285750">
              <a:buFont typeface="Wingdings" panose="05000000000000000000" pitchFamily="2" charset="2"/>
              <a:buChar char="ü"/>
              <a:defRPr/>
            </a:pPr>
            <a:r>
              <a:rPr lang="en-GB" sz="2400" b="1" dirty="0"/>
              <a:t>Reduce spoilage of feed </a:t>
            </a:r>
            <a:r>
              <a:rPr lang="en-GB" sz="2400" b="1" dirty="0">
                <a:solidFill>
                  <a:schemeClr val="tx1"/>
                </a:solidFill>
              </a:rPr>
              <a:t>due to </a:t>
            </a:r>
            <a:r>
              <a:rPr lang="en-GB" sz="2400" b="1" dirty="0"/>
              <a:t>dampness  and </a:t>
            </a:r>
            <a:r>
              <a:rPr lang="en-GB" sz="2400" b="1" dirty="0">
                <a:solidFill>
                  <a:schemeClr val="tx1"/>
                </a:solidFill>
              </a:rPr>
              <a:t>termites</a:t>
            </a:r>
            <a:endParaRPr lang="en-GB" sz="2400" b="1" strike="sngStrike" dirty="0">
              <a:solidFill>
                <a:schemeClr val="tx1"/>
              </a:solidFill>
            </a:endParaRPr>
          </a:p>
          <a:p>
            <a:pPr marL="285750" indent="-285750">
              <a:buFont typeface="Wingdings" panose="05000000000000000000" pitchFamily="2" charset="2"/>
              <a:buChar char="ü"/>
              <a:defRPr/>
            </a:pPr>
            <a:r>
              <a:rPr lang="en-GB" sz="2400" b="1" dirty="0"/>
              <a:t>Store feeds which will be used during the dry season when there is scarcity of feed especially for ruminant animals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Placeholder 1"/>
          <p:cNvSpPr>
            <a:spLocks noGrp="1"/>
          </p:cNvSpPr>
          <p:nvPr>
            <p:ph type="body" sz="quarter" idx="12"/>
          </p:nvPr>
        </p:nvSpPr>
        <p:spPr bwMode="auto">
          <a:xfrm>
            <a:off x="457200" y="1905000"/>
            <a:ext cx="8610600" cy="495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marL="114300" indent="0">
              <a:buFont typeface="Wingdings" charset="2"/>
              <a:buNone/>
            </a:pPr>
            <a:endParaRPr lang="en-GB" altLang="en-US"/>
          </a:p>
        </p:txBody>
      </p:sp>
      <p:sp>
        <p:nvSpPr>
          <p:cNvPr id="17411" name="Text Placeholder 2"/>
          <p:cNvSpPr>
            <a:spLocks noGrp="1"/>
          </p:cNvSpPr>
          <p:nvPr>
            <p:ph type="body" sz="quarter" idx="11"/>
          </p:nvPr>
        </p:nvSpPr>
        <p:spPr bwMode="auto">
          <a:xfrm>
            <a:off x="2743200" y="857250"/>
            <a:ext cx="6248400" cy="533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sz="3200" b="1">
                <a:solidFill>
                  <a:srgbClr val="00B050"/>
                </a:solidFill>
              </a:rPr>
              <a:t>Types of houses and storage used</a:t>
            </a:r>
          </a:p>
        </p:txBody>
      </p:sp>
      <p:sp>
        <p:nvSpPr>
          <p:cNvPr id="4" name="Rectangle 3"/>
          <p:cNvSpPr/>
          <p:nvPr/>
        </p:nvSpPr>
        <p:spPr>
          <a:xfrm>
            <a:off x="533400" y="1905000"/>
            <a:ext cx="4419600" cy="4572000"/>
          </a:xfrm>
          <a:prstGeom prst="rect">
            <a:avLst/>
          </a:prstGeom>
          <a:ln>
            <a:noFill/>
          </a:ln>
        </p:spPr>
        <p:style>
          <a:lnRef idx="2">
            <a:schemeClr val="accent3"/>
          </a:lnRef>
          <a:fillRef idx="1">
            <a:schemeClr val="lt1"/>
          </a:fillRef>
          <a:effectRef idx="0">
            <a:schemeClr val="accent3"/>
          </a:effectRef>
          <a:fontRef idx="minor">
            <a:schemeClr val="dk1"/>
          </a:fontRef>
        </p:style>
        <p:txBody>
          <a:bodyPr anchor="ctr"/>
          <a:lstStyle/>
          <a:p>
            <a:pPr marL="457200" indent="-342900">
              <a:buFont typeface="Wingdings" panose="05000000000000000000" pitchFamily="2" charset="2"/>
              <a:buChar char="ü"/>
              <a:defRPr/>
            </a:pPr>
            <a:r>
              <a:rPr lang="en-GB" altLang="en-US" sz="2400" b="1" dirty="0"/>
              <a:t>Farmers had the opportunity to explicate on the current type of households found to many small-scale crop livestock keepers in Babati</a:t>
            </a:r>
          </a:p>
          <a:p>
            <a:pPr marL="114300">
              <a:defRPr/>
            </a:pPr>
            <a:endParaRPr lang="en-US" altLang="en-US" sz="2400" b="1" dirty="0"/>
          </a:p>
          <a:p>
            <a:pPr marL="457200" indent="-342900">
              <a:buFont typeface="Wingdings" panose="05000000000000000000" pitchFamily="2" charset="2"/>
              <a:buChar char="ü"/>
              <a:defRPr/>
            </a:pPr>
            <a:r>
              <a:rPr lang="en-US" altLang="en-US" sz="2400" b="1" dirty="0"/>
              <a:t> </a:t>
            </a:r>
            <a:r>
              <a:rPr lang="en-GB" altLang="en-US" sz="2400" b="1" dirty="0"/>
              <a:t>Farmers revealed that the current structures used to preserve animals and stock feeds are not conducive and they asked to be assisted in building good farm structures.</a:t>
            </a:r>
            <a:r>
              <a:rPr lang="en-US" altLang="en-US" sz="2400" b="1" dirty="0"/>
              <a:t> </a:t>
            </a:r>
          </a:p>
        </p:txBody>
      </p:sp>
      <p:sp>
        <p:nvSpPr>
          <p:cNvPr id="5" name="Rectangle 4"/>
          <p:cNvSpPr/>
          <p:nvPr/>
        </p:nvSpPr>
        <p:spPr>
          <a:xfrm>
            <a:off x="5257800" y="1466850"/>
            <a:ext cx="3733800" cy="2466975"/>
          </a:xfrm>
          <a:prstGeom prst="rect">
            <a:avLst/>
          </a:prstGeom>
          <a:ln>
            <a:noFill/>
          </a:ln>
        </p:spPr>
        <p:style>
          <a:lnRef idx="2">
            <a:schemeClr val="accent3"/>
          </a:lnRef>
          <a:fillRef idx="1">
            <a:schemeClr val="lt1"/>
          </a:fillRef>
          <a:effectRef idx="0">
            <a:schemeClr val="accent3"/>
          </a:effectRef>
          <a:fontRef idx="minor">
            <a:schemeClr val="dk1"/>
          </a:fontRef>
        </p:style>
        <p:txBody>
          <a:bodyPr anchor="ctr"/>
          <a:lstStyle/>
          <a:p>
            <a:pPr algn="ctr">
              <a:defRPr/>
            </a:pPr>
            <a:endParaRPr lang="en-GB" dirty="0"/>
          </a:p>
        </p:txBody>
      </p:sp>
      <p:sp>
        <p:nvSpPr>
          <p:cNvPr id="6" name="Rectangle 5"/>
          <p:cNvSpPr/>
          <p:nvPr/>
        </p:nvSpPr>
        <p:spPr>
          <a:xfrm>
            <a:off x="-1447800" y="0"/>
            <a:ext cx="46037" cy="4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Rectangle 6"/>
          <p:cNvSpPr/>
          <p:nvPr/>
        </p:nvSpPr>
        <p:spPr>
          <a:xfrm>
            <a:off x="5400675" y="4114800"/>
            <a:ext cx="3733800" cy="1962150"/>
          </a:xfrm>
          <a:prstGeom prst="rect">
            <a:avLst/>
          </a:prstGeom>
          <a:ln>
            <a:noFill/>
          </a:ln>
        </p:spPr>
        <p:style>
          <a:lnRef idx="2">
            <a:schemeClr val="accent3"/>
          </a:lnRef>
          <a:fillRef idx="1">
            <a:schemeClr val="lt1"/>
          </a:fillRef>
          <a:effectRef idx="0">
            <a:schemeClr val="accent3"/>
          </a:effectRef>
          <a:fontRef idx="minor">
            <a:schemeClr val="dk1"/>
          </a:fontRef>
        </p:style>
        <p:txBody>
          <a:bodyPr anchor="ctr"/>
          <a:lstStyle/>
          <a:p>
            <a:pPr algn="ctr">
              <a:defRPr/>
            </a:pPr>
            <a:endParaRPr lang="en-GB"/>
          </a:p>
        </p:txBody>
      </p:sp>
      <p:pic>
        <p:nvPicPr>
          <p:cNvPr id="17416" name="Picture 8"/>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34000" y="4381500"/>
            <a:ext cx="3657600"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p:cNvSpPr/>
          <p:nvPr/>
        </p:nvSpPr>
        <p:spPr>
          <a:xfrm>
            <a:off x="5257800" y="4038600"/>
            <a:ext cx="3733800" cy="304800"/>
          </a:xfrm>
          <a:prstGeom prst="rect">
            <a:avLst/>
          </a:prstGeom>
          <a:ln>
            <a:noFill/>
          </a:ln>
        </p:spPr>
        <p:style>
          <a:lnRef idx="2">
            <a:schemeClr val="accent3"/>
          </a:lnRef>
          <a:fillRef idx="1">
            <a:schemeClr val="lt1"/>
          </a:fillRef>
          <a:effectRef idx="0">
            <a:schemeClr val="accent3"/>
          </a:effectRef>
          <a:fontRef idx="minor">
            <a:schemeClr val="dk1"/>
          </a:fontRef>
        </p:style>
        <p:txBody>
          <a:bodyPr anchor="ctr"/>
          <a:lstStyle/>
          <a:p>
            <a:pPr>
              <a:defRPr/>
            </a:pPr>
            <a:r>
              <a:rPr lang="en-GB" sz="1000" b="1" dirty="0"/>
              <a:t>Current livestock feed storage for most small-scale farmers  </a:t>
            </a:r>
          </a:p>
        </p:txBody>
      </p:sp>
      <p:sp>
        <p:nvSpPr>
          <p:cNvPr id="11" name="Rectangle 10"/>
          <p:cNvSpPr/>
          <p:nvPr/>
        </p:nvSpPr>
        <p:spPr>
          <a:xfrm>
            <a:off x="5486400" y="6477000"/>
            <a:ext cx="3505200" cy="276225"/>
          </a:xfrm>
          <a:prstGeom prst="rect">
            <a:avLst/>
          </a:prstGeom>
          <a:ln>
            <a:noFill/>
          </a:ln>
        </p:spPr>
        <p:style>
          <a:lnRef idx="2">
            <a:schemeClr val="accent3"/>
          </a:lnRef>
          <a:fillRef idx="1">
            <a:schemeClr val="lt1"/>
          </a:fillRef>
          <a:effectRef idx="0">
            <a:schemeClr val="accent3"/>
          </a:effectRef>
          <a:fontRef idx="minor">
            <a:schemeClr val="dk1"/>
          </a:fontRef>
        </p:style>
        <p:txBody>
          <a:bodyPr anchor="ctr"/>
          <a:lstStyle/>
          <a:p>
            <a:pPr>
              <a:defRPr/>
            </a:pPr>
            <a:r>
              <a:rPr lang="en-GB" sz="1200" b="1" dirty="0"/>
              <a:t>A poultry house </a:t>
            </a:r>
          </a:p>
        </p:txBody>
      </p:sp>
      <p:pic>
        <p:nvPicPr>
          <p:cNvPr id="17419" name="Picture 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5334000" y="1390650"/>
            <a:ext cx="3657600" cy="272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Placeholder 2"/>
          <p:cNvSpPr>
            <a:spLocks noGrp="1"/>
          </p:cNvSpPr>
          <p:nvPr>
            <p:ph type="body" sz="quarter" idx="11"/>
          </p:nvPr>
        </p:nvSpPr>
        <p:spPr bwMode="auto">
          <a:xfrm>
            <a:off x="228600" y="1295400"/>
            <a:ext cx="8686800" cy="533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457200" indent="-342900" algn="just">
              <a:buFont typeface="Wingdings" charset="2"/>
              <a:buChar char="q"/>
            </a:pPr>
            <a:r>
              <a:rPr lang="en-US" altLang="en-US" sz="3200" b="1">
                <a:solidFill>
                  <a:srgbClr val="00B050"/>
                </a:solidFill>
              </a:rPr>
              <a:t>Size of poultry house and feed store needed  </a:t>
            </a:r>
          </a:p>
        </p:txBody>
      </p:sp>
      <p:sp>
        <p:nvSpPr>
          <p:cNvPr id="3" name="Rectangle 2"/>
          <p:cNvSpPr/>
          <p:nvPr/>
        </p:nvSpPr>
        <p:spPr>
          <a:xfrm>
            <a:off x="304800" y="1828800"/>
            <a:ext cx="8610600" cy="4800600"/>
          </a:xfrm>
          <a:prstGeom prst="rect">
            <a:avLst/>
          </a:prstGeom>
          <a:ln>
            <a:noFill/>
          </a:ln>
        </p:spPr>
        <p:style>
          <a:lnRef idx="2">
            <a:schemeClr val="accent5"/>
          </a:lnRef>
          <a:fillRef idx="1">
            <a:schemeClr val="lt1"/>
          </a:fillRef>
          <a:effectRef idx="0">
            <a:schemeClr val="accent5"/>
          </a:effectRef>
          <a:fontRef idx="minor">
            <a:schemeClr val="dk1"/>
          </a:fontRef>
        </p:style>
        <p:txBody>
          <a:bodyPr anchor="ctr"/>
          <a:lstStyle/>
          <a:p>
            <a:pPr>
              <a:defRPr/>
            </a:pPr>
            <a:endParaRPr lang="en-US" dirty="0"/>
          </a:p>
        </p:txBody>
      </p:sp>
      <p:sp>
        <p:nvSpPr>
          <p:cNvPr id="4" name="Rectangle 3"/>
          <p:cNvSpPr/>
          <p:nvPr/>
        </p:nvSpPr>
        <p:spPr>
          <a:xfrm>
            <a:off x="5029200" y="1887538"/>
            <a:ext cx="3886200" cy="1981200"/>
          </a:xfrm>
          <a:prstGeom prst="rect">
            <a:avLst/>
          </a:prstGeom>
          <a:ln>
            <a:noFill/>
          </a:ln>
        </p:spPr>
        <p:style>
          <a:lnRef idx="2">
            <a:schemeClr val="accent5"/>
          </a:lnRef>
          <a:fillRef idx="1">
            <a:schemeClr val="lt1"/>
          </a:fillRef>
          <a:effectRef idx="0">
            <a:schemeClr val="accent5"/>
          </a:effectRef>
          <a:fontRef idx="minor">
            <a:schemeClr val="dk1"/>
          </a:fontRef>
        </p:style>
        <p:txBody>
          <a:bodyPr anchor="ctr"/>
          <a:lstStyle/>
          <a:p>
            <a:pPr algn="ctr">
              <a:defRPr/>
            </a:pPr>
            <a:endParaRPr lang="en-US" dirty="0"/>
          </a:p>
        </p:txBody>
      </p:sp>
      <p:sp>
        <p:nvSpPr>
          <p:cNvPr id="10" name="Rectangle 9"/>
          <p:cNvSpPr/>
          <p:nvPr/>
        </p:nvSpPr>
        <p:spPr>
          <a:xfrm>
            <a:off x="5105400" y="4495800"/>
            <a:ext cx="3733800" cy="1905000"/>
          </a:xfrm>
          <a:prstGeom prst="rect">
            <a:avLst/>
          </a:prstGeom>
          <a:ln>
            <a:noFill/>
          </a:ln>
        </p:spPr>
        <p:style>
          <a:lnRef idx="2">
            <a:schemeClr val="accent5"/>
          </a:lnRef>
          <a:fillRef idx="1">
            <a:schemeClr val="lt1"/>
          </a:fillRef>
          <a:effectRef idx="0">
            <a:schemeClr val="accent5"/>
          </a:effectRef>
          <a:fontRef idx="minor">
            <a:schemeClr val="dk1"/>
          </a:fontRef>
        </p:style>
        <p:txBody>
          <a:bodyPr anchor="ctr"/>
          <a:lstStyle/>
          <a:p>
            <a:pPr algn="ctr">
              <a:defRPr/>
            </a:pPr>
            <a:endParaRPr lang="en-US" dirty="0"/>
          </a:p>
        </p:txBody>
      </p:sp>
      <p:sp>
        <p:nvSpPr>
          <p:cNvPr id="5" name="Rectangle 4"/>
          <p:cNvSpPr/>
          <p:nvPr/>
        </p:nvSpPr>
        <p:spPr>
          <a:xfrm>
            <a:off x="381000" y="1828800"/>
            <a:ext cx="4267200" cy="4724400"/>
          </a:xfrm>
          <a:prstGeom prst="rect">
            <a:avLst/>
          </a:prstGeom>
          <a:ln>
            <a:noFill/>
          </a:ln>
        </p:spPr>
        <p:style>
          <a:lnRef idx="2">
            <a:schemeClr val="accent3"/>
          </a:lnRef>
          <a:fillRef idx="1">
            <a:schemeClr val="lt1"/>
          </a:fillRef>
          <a:effectRef idx="0">
            <a:schemeClr val="accent3"/>
          </a:effectRef>
          <a:fontRef idx="minor">
            <a:schemeClr val="dk1"/>
          </a:fontRef>
        </p:style>
        <p:txBody>
          <a:bodyPr anchor="ctr"/>
          <a:lstStyle/>
          <a:p>
            <a:pPr marL="285750" indent="-285750">
              <a:buFont typeface="Wingdings" panose="05000000000000000000" pitchFamily="2" charset="2"/>
              <a:buChar char="ü"/>
              <a:defRPr/>
            </a:pPr>
            <a:r>
              <a:rPr lang="en-GB" dirty="0"/>
              <a:t> </a:t>
            </a:r>
            <a:r>
              <a:rPr lang="en-GB" sz="2000" b="1" dirty="0"/>
              <a:t>The design process started with brainstorming session; All elements that could influence on getting good design were discussed by farmers. Simple sketch and diagram were used to give the actual meaning of what farmers wanted the house and feed store to appear</a:t>
            </a:r>
          </a:p>
          <a:p>
            <a:pPr marL="285750" indent="-285750">
              <a:buFont typeface="Wingdings" panose="05000000000000000000" pitchFamily="2" charset="2"/>
              <a:buChar char="ü"/>
              <a:defRPr/>
            </a:pPr>
            <a:endParaRPr lang="en-GB" dirty="0"/>
          </a:p>
          <a:p>
            <a:pPr marL="285750" indent="-285750">
              <a:buFont typeface="Wingdings" panose="05000000000000000000" pitchFamily="2" charset="2"/>
              <a:buChar char="ü"/>
              <a:defRPr/>
            </a:pPr>
            <a:r>
              <a:rPr lang="en-GB" sz="2000" b="1" dirty="0"/>
              <a:t> The strongest idea developed being conveyed in the form of loose sketch and taken by the designer for refinement and final design </a:t>
            </a:r>
          </a:p>
        </p:txBody>
      </p:sp>
      <p:pic>
        <p:nvPicPr>
          <p:cNvPr id="18439" name="Picture 5"/>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5105400" y="1828800"/>
            <a:ext cx="37338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0" name="Picture 6"/>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5029200" y="4495800"/>
            <a:ext cx="38862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5105400" y="3962400"/>
            <a:ext cx="3733800" cy="439738"/>
          </a:xfrm>
          <a:prstGeom prst="rect">
            <a:avLst/>
          </a:prstGeom>
          <a:ln>
            <a:noFill/>
          </a:ln>
        </p:spPr>
        <p:style>
          <a:lnRef idx="2">
            <a:schemeClr val="accent3"/>
          </a:lnRef>
          <a:fillRef idx="1">
            <a:schemeClr val="lt1"/>
          </a:fillRef>
          <a:effectRef idx="0">
            <a:schemeClr val="accent3"/>
          </a:effectRef>
          <a:fontRef idx="minor">
            <a:schemeClr val="dk1"/>
          </a:fontRef>
        </p:style>
        <p:txBody>
          <a:bodyPr anchor="ctr"/>
          <a:lstStyle/>
          <a:p>
            <a:pPr>
              <a:defRPr/>
            </a:pPr>
            <a:r>
              <a:rPr lang="en-GB" sz="1600" b="1" dirty="0"/>
              <a:t>Farmers brainstorming on designing simple farm structures in Matufa village</a:t>
            </a:r>
          </a:p>
        </p:txBody>
      </p:sp>
      <p:sp>
        <p:nvSpPr>
          <p:cNvPr id="9" name="Rectangle 8"/>
          <p:cNvSpPr/>
          <p:nvPr/>
        </p:nvSpPr>
        <p:spPr>
          <a:xfrm>
            <a:off x="5029200" y="6400800"/>
            <a:ext cx="3905250" cy="381000"/>
          </a:xfrm>
          <a:prstGeom prst="rect">
            <a:avLst/>
          </a:prstGeom>
          <a:ln>
            <a:noFill/>
          </a:ln>
        </p:spPr>
        <p:style>
          <a:lnRef idx="2">
            <a:schemeClr val="accent3"/>
          </a:lnRef>
          <a:fillRef idx="1">
            <a:schemeClr val="lt1"/>
          </a:fillRef>
          <a:effectRef idx="0">
            <a:schemeClr val="accent3"/>
          </a:effectRef>
          <a:fontRef idx="minor">
            <a:schemeClr val="dk1"/>
          </a:fontRef>
        </p:style>
        <p:txBody>
          <a:bodyPr anchor="ctr"/>
          <a:lstStyle/>
          <a:p>
            <a:pPr>
              <a:defRPr/>
            </a:pPr>
            <a:r>
              <a:rPr lang="en-GB" sz="1600" b="1" dirty="0"/>
              <a:t>A sketch of poultry and feed store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Placeholder 1"/>
          <p:cNvSpPr>
            <a:spLocks noGrp="1"/>
          </p:cNvSpPr>
          <p:nvPr>
            <p:ph type="body" sz="quarter" idx="11"/>
          </p:nvPr>
        </p:nvSpPr>
        <p:spPr bwMode="auto">
          <a:xfrm>
            <a:off x="609600" y="1143000"/>
            <a:ext cx="7620000" cy="609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a:r>
              <a:rPr lang="en-US" altLang="en-US" sz="3200" b="1">
                <a:solidFill>
                  <a:srgbClr val="00B050"/>
                </a:solidFill>
              </a:rPr>
              <a:t>Managing of poultry and feed store </a:t>
            </a:r>
          </a:p>
        </p:txBody>
      </p:sp>
      <p:sp>
        <p:nvSpPr>
          <p:cNvPr id="3" name="Text Placeholder 2"/>
          <p:cNvSpPr>
            <a:spLocks noGrp="1"/>
          </p:cNvSpPr>
          <p:nvPr>
            <p:ph type="body" sz="quarter" idx="12"/>
          </p:nvPr>
        </p:nvSpPr>
        <p:spPr>
          <a:xfrm>
            <a:off x="304800" y="1752600"/>
            <a:ext cx="8686800" cy="4191000"/>
          </a:xfrm>
        </p:spPr>
        <p:txBody>
          <a:bodyPr/>
          <a:lstStyle/>
          <a:p>
            <a:pPr algn="l">
              <a:buFont typeface="Wingdings" panose="05000000000000000000" pitchFamily="2" charset="2"/>
              <a:buNone/>
              <a:defRPr/>
            </a:pPr>
            <a:r>
              <a:rPr lang="en-US" b="1" dirty="0" smtClean="0"/>
              <a:t>Materials to be used in building structures</a:t>
            </a:r>
          </a:p>
          <a:p>
            <a:pPr marL="457200" indent="-342900" algn="l">
              <a:buFont typeface="Wingdings" panose="05000000000000000000" pitchFamily="2" charset="2"/>
              <a:buChar char="Ø"/>
              <a:defRPr/>
            </a:pPr>
            <a:r>
              <a:rPr lang="en-US" b="1" dirty="0" smtClean="0"/>
              <a:t>Mud bricks, timber, iron sheets, thatch, wire mesh were the most tools proposed to be used in building structures</a:t>
            </a:r>
          </a:p>
          <a:p>
            <a:pPr marL="457200" indent="-342900" algn="l">
              <a:buFont typeface="Wingdings" panose="05000000000000000000" pitchFamily="2" charset="2"/>
              <a:buChar char="Ø"/>
              <a:defRPr/>
            </a:pPr>
            <a:endParaRPr lang="en-US" b="1" dirty="0" smtClean="0"/>
          </a:p>
          <a:p>
            <a:pPr marL="457200" indent="-342900" algn="l">
              <a:buFont typeface="Wingdings" panose="05000000000000000000" pitchFamily="2" charset="2"/>
              <a:buChar char="Ø"/>
              <a:defRPr/>
            </a:pPr>
            <a:r>
              <a:rPr lang="en-US" b="1" dirty="0" smtClean="0"/>
              <a:t>For the feed store, farmers suggested that the store should have a raised racks that will be used to store stoves. Also, the flow should be treated with ant-termites chemicals to prevent/control mites</a:t>
            </a:r>
          </a:p>
          <a:p>
            <a:pPr algn="l">
              <a:buFont typeface="Wingdings" panose="05000000000000000000" pitchFamily="2" charset="2"/>
              <a:buNone/>
              <a:defRPr/>
            </a:pPr>
            <a:endParaRPr lang="en-US" b="1" dirty="0" smtClean="0"/>
          </a:p>
          <a:p>
            <a:pPr marL="457200" indent="-342900" algn="l">
              <a:buFont typeface="Wingdings" panose="05000000000000000000" pitchFamily="2" charset="2"/>
              <a:buChar char="Ø"/>
              <a:defRPr/>
            </a:pPr>
            <a:r>
              <a:rPr lang="en-US" b="1" dirty="0"/>
              <a:t> </a:t>
            </a:r>
            <a:r>
              <a:rPr lang="en-US" b="1" dirty="0" smtClean="0"/>
              <a:t>A house should have enough space to allow cleanness, checking moisture to avoid spoilage of stored feeds </a:t>
            </a:r>
          </a:p>
          <a:p>
            <a:pPr algn="l">
              <a:buFont typeface="Wingdings" panose="05000000000000000000" pitchFamily="2" charset="2"/>
              <a:buNone/>
              <a:defRPr/>
            </a:pPr>
            <a:endParaRPr lang="en-US"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s template_Global">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Africa RISING presentations template_Global</Template>
  <TotalTime>19475</TotalTime>
  <Words>842</Words>
  <Application>Microsoft Macintosh PowerPoint</Application>
  <PresentationFormat>On-screen Show (4:3)</PresentationFormat>
  <Paragraphs>84</Paragraphs>
  <Slides>13</Slides>
  <Notes>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13</vt:i4>
      </vt:variant>
    </vt:vector>
  </HeadingPairs>
  <TitlesOfParts>
    <vt:vector size="19" baseType="lpstr">
      <vt:lpstr>Arial</vt:lpstr>
      <vt:lpstr>Calibri</vt:lpstr>
      <vt:lpstr>Wingdings</vt:lpstr>
      <vt:lpstr>Cambria</vt:lpstr>
      <vt:lpstr>Africa RISING presentations template_Global</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Odhong, Jonathan (IITA)</cp:lastModifiedBy>
  <cp:revision>343</cp:revision>
  <cp:lastPrinted>2011-10-06T11:45:23Z</cp:lastPrinted>
  <dcterms:created xsi:type="dcterms:W3CDTF">2014-04-10T16:51:30Z</dcterms:created>
  <dcterms:modified xsi:type="dcterms:W3CDTF">2017-11-07T08:08:51Z</dcterms:modified>
</cp:coreProperties>
</file>